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541" r:id="rId3"/>
    <p:sldId id="367" r:id="rId4"/>
    <p:sldId id="478" r:id="rId5"/>
    <p:sldId id="368" r:id="rId6"/>
    <p:sldId id="423" r:id="rId7"/>
    <p:sldId id="837" r:id="rId8"/>
    <p:sldId id="838" r:id="rId9"/>
    <p:sldId id="839" r:id="rId10"/>
    <p:sldId id="840" r:id="rId11"/>
    <p:sldId id="841" r:id="rId12"/>
    <p:sldId id="842" r:id="rId13"/>
    <p:sldId id="843" r:id="rId14"/>
    <p:sldId id="844" r:id="rId15"/>
    <p:sldId id="845" r:id="rId16"/>
    <p:sldId id="846" r:id="rId17"/>
    <p:sldId id="847" r:id="rId18"/>
    <p:sldId id="848" r:id="rId19"/>
    <p:sldId id="851" r:id="rId20"/>
    <p:sldId id="850" r:id="rId21"/>
    <p:sldId id="852" r:id="rId22"/>
    <p:sldId id="854" r:id="rId23"/>
    <p:sldId id="853" r:id="rId24"/>
    <p:sldId id="855" r:id="rId25"/>
    <p:sldId id="856" r:id="rId26"/>
    <p:sldId id="857" r:id="rId27"/>
    <p:sldId id="539" r:id="rId28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A3386E8F-03F9-4690-9803-F2B7DA4846F4}">
          <p14:sldIdLst>
            <p14:sldId id="256"/>
            <p14:sldId id="541"/>
          </p14:sldIdLst>
        </p14:section>
        <p14:section name="Default Section" id="{2E94039A-4573-4B0B-838A-2AE99346DFA3}">
          <p14:sldIdLst>
            <p14:sldId id="367"/>
            <p14:sldId id="478"/>
            <p14:sldId id="368"/>
          </p14:sldIdLst>
        </p14:section>
        <p14:section name="Image Segmentation" id="{E799CDC8-E8AC-45D6-8367-2E7FD84AE78A}">
          <p14:sldIdLst>
            <p14:sldId id="423"/>
            <p14:sldId id="837"/>
            <p14:sldId id="838"/>
            <p14:sldId id="839"/>
            <p14:sldId id="840"/>
            <p14:sldId id="841"/>
            <p14:sldId id="842"/>
            <p14:sldId id="843"/>
            <p14:sldId id="844"/>
            <p14:sldId id="845"/>
            <p14:sldId id="846"/>
            <p14:sldId id="847"/>
            <p14:sldId id="848"/>
            <p14:sldId id="851"/>
            <p14:sldId id="850"/>
            <p14:sldId id="852"/>
            <p14:sldId id="854"/>
            <p14:sldId id="853"/>
            <p14:sldId id="855"/>
            <p14:sldId id="856"/>
            <p14:sldId id="857"/>
          </p14:sldIdLst>
        </p14:section>
        <p14:section name="break" id="{1463BE3C-CC3C-4F46-A043-447808D7931E}">
          <p14:sldIdLst>
            <p14:sldId id="5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9900"/>
    <a:srgbClr val="66FF33"/>
    <a:srgbClr val="00CC00"/>
    <a:srgbClr val="23C1FF"/>
    <a:srgbClr val="E7EAF0"/>
    <a:srgbClr val="CBD3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1069" autoAdjust="0"/>
  </p:normalViewPr>
  <p:slideViewPr>
    <p:cSldViewPr snapToGrid="0" snapToObjects="1">
      <p:cViewPr varScale="1">
        <p:scale>
          <a:sx n="46" d="100"/>
          <a:sy n="46" d="100"/>
        </p:scale>
        <p:origin x="43" y="619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 snapToObject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DB9219-4A66-4B41-AFAD-B4DCC55121D3}" type="datetimeFigureOut">
              <a:rPr lang="en-US" smtClean="0"/>
              <a:t>05-Dec-20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99D96-90C2-44B4-8DCF-3216EB4C36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085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96F5A-DA36-4202-8F3F-DA89D0431918}" type="datetimeFigureOut">
              <a:rPr lang="en-US" smtClean="0"/>
              <a:t>05-Dec-20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BABC4-D3F8-4FEC-A081-17F891AA9F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849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47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46245" y="1269243"/>
            <a:ext cx="10545755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46245" y="2227425"/>
            <a:ext cx="10545755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itchFamily="28" charset="2"/>
              <a:buNone/>
              <a:defRPr sz="2000" b="0" baseline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1646245" y="2875085"/>
            <a:ext cx="10557363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Verdan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6EC1BA2-B40B-4083-8347-52AEF8C3786C}" type="datetime1">
              <a:rPr lang="en-US" smtClean="0"/>
              <a:t>05-Dec-20</a:t>
            </a:fld>
            <a:endParaRPr lang="en-US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A0FCE97-1E5D-3942-9893-29D29393C4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1269242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C:\Users\Mystogan\Pictures\Untitled-1.png">
            <a:extLst>
              <a:ext uri="{FF2B5EF4-FFF2-40B4-BE49-F238E27FC236}">
                <a16:creationId xmlns:a16="http://schemas.microsoft.com/office/drawing/2014/main" id="{7CC2DE3A-7AB6-4257-98CE-3675A6AA931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9428" y="216578"/>
            <a:ext cx="3264827" cy="64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Mystogan\Downloads\Compressed\2917_internet_ppt\template_main.jpg">
            <a:extLst>
              <a:ext uri="{FF2B5EF4-FFF2-40B4-BE49-F238E27FC236}">
                <a16:creationId xmlns:a16="http://schemas.microsoft.com/office/drawing/2014/main" id="{1F9EE5D1-5FE1-4BA1-B98A-48B0169AF6C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394" y="3251531"/>
            <a:ext cx="3848669" cy="309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624538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884EB-C6E3-684C-A39B-0E652C4E0E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E14814-E4AE-49F1-A5CF-BC91487789AA}" type="datetime1">
              <a:rPr lang="en-US" smtClean="0"/>
              <a:t>05-Dec-20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88148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884EB-C6E3-684C-A39B-0E652C4E0E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242633-1AAB-4372-B4FD-33406F4DB054}" type="datetime1">
              <a:rPr lang="en-US" smtClean="0"/>
              <a:t>05-Dec-20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295844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540D16-EBF5-0D44-A21F-B32E9F60957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8E5BF-9F8C-4E63-8974-BE7C1A5737BA}" type="datetime1">
              <a:rPr lang="en-US" smtClean="0"/>
              <a:t>05-Dec-20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045172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3"/>
          </p:nvPr>
        </p:nvSpPr>
        <p:spPr>
          <a:xfrm>
            <a:off x="499769" y="2009551"/>
            <a:ext cx="5380567" cy="40023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4"/>
          </p:nvPr>
        </p:nvSpPr>
        <p:spPr>
          <a:xfrm>
            <a:off x="6318485" y="2009551"/>
            <a:ext cx="5380567" cy="4002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67590-0BC9-4B4A-95A3-307D97AD4B4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C45AB-CDFF-4527-9B75-B9D2C0D838B2}" type="datetime1">
              <a:rPr lang="en-US" smtClean="0"/>
              <a:t>05-Dec-20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3" y="1336418"/>
            <a:ext cx="11212217" cy="6412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3A0304-C0CA-48F6-8E31-C32258DF4011}"/>
              </a:ext>
            </a:extLst>
          </p:cNvPr>
          <p:cNvSpPr>
            <a:spLocks/>
          </p:cNvSpPr>
          <p:nvPr userDrawn="1"/>
        </p:nvSpPr>
        <p:spPr>
          <a:xfrm>
            <a:off x="9467040" y="4817645"/>
            <a:ext cx="2697480" cy="1508760"/>
          </a:xfrm>
          <a:prstGeom prst="rect">
            <a:avLst/>
          </a:prstGeom>
          <a:ln w="3175"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39629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89186" y="1645920"/>
            <a:ext cx="5380329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7"/>
          </p:nvPr>
        </p:nvSpPr>
        <p:spPr>
          <a:xfrm>
            <a:off x="6271683" y="1645920"/>
            <a:ext cx="5393501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4"/>
          </p:nvPr>
        </p:nvSpPr>
        <p:spPr>
          <a:xfrm>
            <a:off x="476249" y="2659063"/>
            <a:ext cx="5393267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25"/>
          </p:nvPr>
        </p:nvSpPr>
        <p:spPr>
          <a:xfrm>
            <a:off x="6271683" y="2659063"/>
            <a:ext cx="5393267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3C417-35D1-DE4B-9003-F2E94344F58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94034A-0B07-4702-A052-93CE82734D9B}" type="datetime1">
              <a:rPr lang="en-US" smtClean="0"/>
              <a:t>05-Dec-20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28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50554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1"/>
          </p:nvPr>
        </p:nvSpPr>
        <p:spPr>
          <a:xfrm>
            <a:off x="6238051" y="2009551"/>
            <a:ext cx="5380567" cy="40023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2"/>
          </p:nvPr>
        </p:nvSpPr>
        <p:spPr>
          <a:xfrm>
            <a:off x="486834" y="2009551"/>
            <a:ext cx="5329767" cy="4002313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tabLst/>
              <a:defRPr sz="2000"/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DA4596-0E95-4845-A51E-381771D71C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270F9E-1AAD-4E7C-8323-1029C0829084}" type="datetime1">
              <a:rPr lang="en-US" smtClean="0"/>
              <a:t>05-Dec-20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198579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 bwMode="auto">
          <a:xfrm>
            <a:off x="579398" y="4489332"/>
            <a:ext cx="11101917" cy="2119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5400" dirty="0">
                <a:solidFill>
                  <a:srgbClr val="C00000"/>
                </a:solidFill>
                <a:latin typeface="Brush Script Std" pitchFamily="66" charset="0"/>
              </a:rPr>
              <a:t>THANK YOU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-652" y="4670968"/>
            <a:ext cx="12189231" cy="93681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C:\Users\Mystogan\Pictures\red-digital-background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3421" y="1"/>
            <a:ext cx="12192000" cy="467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Mystogan\Pictures\logo-white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856" y="142947"/>
            <a:ext cx="4052245" cy="60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725921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"/>
            <a:ext cx="12191999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6" name="Title Placeholder 9"/>
          <p:cNvSpPr>
            <a:spLocks noGrp="1" noChangeAspect="1"/>
          </p:cNvSpPr>
          <p:nvPr>
            <p:ph type="title"/>
          </p:nvPr>
        </p:nvSpPr>
        <p:spPr bwMode="auto">
          <a:xfrm>
            <a:off x="486834" y="1336418"/>
            <a:ext cx="11101917" cy="641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Picture 2" descr="C:\Users\Mystogan\Pictures\75_big.jpg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6248401"/>
            <a:ext cx="12191999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519878" y="6451887"/>
            <a:ext cx="478367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2B1F015-1154-6F45-9F5A-29B4836DF7E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1080795" y="6451887"/>
            <a:ext cx="2190749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D72D059-28B2-41CB-B7C0-C80EA9D96132}" type="datetime1">
              <a:rPr lang="en-US" smtClean="0"/>
              <a:t>05-Dec-20</a:t>
            </a:fld>
            <a:endParaRPr lang="en-US" dirty="0"/>
          </a:p>
        </p:txBody>
      </p:sp>
      <p:sp>
        <p:nvSpPr>
          <p:cNvPr id="1030" name="Rectangle 3"/>
          <p:cNvSpPr>
            <a:spLocks noChangeArrowheads="1"/>
          </p:cNvSpPr>
          <p:nvPr/>
        </p:nvSpPr>
        <p:spPr bwMode="auto">
          <a:xfrm rot="-5400000">
            <a:off x="12884416" y="5910799"/>
            <a:ext cx="170973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600" dirty="0">
                <a:solidFill>
                  <a:srgbClr val="7F7F7F"/>
                </a:solidFill>
              </a:rPr>
              <a:t>12-CRS-0106 REVISED 8 FEB 2013</a:t>
            </a:r>
          </a:p>
        </p:txBody>
      </p:sp>
      <p:sp>
        <p:nvSpPr>
          <p:cNvPr id="1031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486834" y="1977656"/>
            <a:ext cx="11101917" cy="4054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" y="0"/>
            <a:ext cx="12191991" cy="124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04" r:id="rId2"/>
    <p:sldLayoutId id="2147483710" r:id="rId3"/>
    <p:sldLayoutId id="2147483705" r:id="rId4"/>
    <p:sldLayoutId id="2147483706" r:id="rId5"/>
    <p:sldLayoutId id="2147483707" r:id="rId6"/>
    <p:sldLayoutId id="2147483708" r:id="rId7"/>
    <p:sldLayoutId id="2147483709" r:id="rId8"/>
  </p:sldLayoutIdLst>
  <p:transition spd="slow">
    <p:wipe/>
  </p:transition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tx1">
              <a:lumMod val="75000"/>
              <a:lumOff val="25000"/>
            </a:schemeClr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9pPr>
    </p:titleStyle>
    <p:bodyStyle>
      <a:lvl1pPr marL="346075" indent="-346075" algn="l" defTabSz="457200" rtl="0" eaLnBrk="1" fontAlgn="base" hangingPunct="1">
        <a:lnSpc>
          <a:spcPct val="114000"/>
        </a:lnSpc>
        <a:spcBef>
          <a:spcPts val="1800"/>
        </a:spcBef>
        <a:spcAft>
          <a:spcPct val="0"/>
        </a:spcAft>
        <a:buSzPct val="135000"/>
        <a:buBlip>
          <a:blip r:embed="rId13"/>
        </a:buBlip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93725" indent="-182563" algn="l" defTabSz="457200" rtl="0" eaLnBrk="1" fontAlgn="base" hangingPunct="1">
        <a:lnSpc>
          <a:spcPct val="114000"/>
        </a:lnSpc>
        <a:spcBef>
          <a:spcPts val="800"/>
        </a:spcBef>
        <a:spcAft>
          <a:spcPct val="0"/>
        </a:spcAft>
        <a:buClr>
          <a:srgbClr val="595959"/>
        </a:buClr>
        <a:buFont typeface="Lucida Grande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22325" indent="-182563" algn="l" defTabSz="457200" rtl="0" eaLnBrk="1" fontAlgn="base" hangingPunct="1">
        <a:lnSpc>
          <a:spcPct val="114000"/>
        </a:lnSpc>
        <a:spcBef>
          <a:spcPts val="700"/>
        </a:spcBef>
        <a:spcAft>
          <a:spcPct val="0"/>
        </a:spcAft>
        <a:buClr>
          <a:srgbClr val="595959"/>
        </a:buClr>
        <a:buFont typeface="Wingdings" charset="0"/>
        <a:buChar char="§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50925" indent="-182563" algn="l" defTabSz="457200" rtl="0" eaLnBrk="1" fontAlgn="base" hangingPunct="1">
        <a:lnSpc>
          <a:spcPct val="114000"/>
        </a:lnSpc>
        <a:spcBef>
          <a:spcPts val="600"/>
        </a:spcBef>
        <a:spcAft>
          <a:spcPct val="0"/>
        </a:spcAft>
        <a:buClr>
          <a:srgbClr val="595959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233488" indent="-182563" algn="l" defTabSz="457200" rtl="0" eaLnBrk="1" fontAlgn="base" hangingPunct="1">
        <a:lnSpc>
          <a:spcPct val="114000"/>
        </a:lnSpc>
        <a:spcBef>
          <a:spcPts val="600"/>
        </a:spcBef>
        <a:spcAft>
          <a:spcPct val="0"/>
        </a:spcAft>
        <a:buClr>
          <a:srgbClr val="7F7F7F"/>
        </a:buClr>
        <a:buFont typeface="Wingdings" charset="0"/>
        <a:buChar char="§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BEAE8-555F-4161-8417-4957494D24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237D6D-F645-4BFA-820A-BF92485727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Part 1: Classic Image Segmentation</a:t>
            </a:r>
            <a:endParaRPr lang="id-ID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B7CB3B-C3A6-48F0-A808-E2D6EA21A6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ADF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A7CB71-B86A-467A-BA92-6850AF91C74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A0FCE97-1E5D-3942-9893-29D29393C492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045581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Thresholding-Based Segmentation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77216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Thresholding: Binarization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FE8B67-F15B-446D-8716-51431FB7F13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Applies often just one global threshold T for mapping a scalar image I into a binary image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F9F1E2-6B1A-483A-A776-2117DB717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757" y="3259943"/>
            <a:ext cx="6872485" cy="226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1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/>
              <a:t>Thresholding: Binarization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FE8B67-F15B-446D-8716-51431FB7F13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1" y="2009550"/>
            <a:ext cx="6736538" cy="4025490"/>
          </a:xfrm>
        </p:spPr>
        <p:txBody>
          <a:bodyPr/>
          <a:lstStyle/>
          <a:p>
            <a:pPr algn="just"/>
            <a:r>
              <a:rPr lang="en-US" dirty="0"/>
              <a:t>The global threshold can be identified by an optimization strategy aiming at creating “large” connected regions and at reducing the number of small sized regions, called artifacts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5ADE6F7-3070-4105-A881-4EEDE481F4DE}"/>
                  </a:ext>
                </a:extLst>
              </p:cNvPr>
              <p:cNvSpPr txBox="1"/>
              <p:nvPr/>
            </p:nvSpPr>
            <p:spPr>
              <a:xfrm>
                <a:off x="2176442" y="4478195"/>
                <a:ext cx="4281054" cy="1215589"/>
              </a:xfrm>
              <a:custGeom>
                <a:avLst/>
                <a:gdLst>
                  <a:gd name="connsiteX0" fmla="*/ 0 w 4281054"/>
                  <a:gd name="connsiteY0" fmla="*/ 0 h 1215589"/>
                  <a:gd name="connsiteX1" fmla="*/ 525958 w 4281054"/>
                  <a:gd name="connsiteY1" fmla="*/ 0 h 1215589"/>
                  <a:gd name="connsiteX2" fmla="*/ 1180348 w 4281054"/>
                  <a:gd name="connsiteY2" fmla="*/ 0 h 1215589"/>
                  <a:gd name="connsiteX3" fmla="*/ 1749116 w 4281054"/>
                  <a:gd name="connsiteY3" fmla="*/ 0 h 1215589"/>
                  <a:gd name="connsiteX4" fmla="*/ 2275074 w 4281054"/>
                  <a:gd name="connsiteY4" fmla="*/ 0 h 1215589"/>
                  <a:gd name="connsiteX5" fmla="*/ 2929464 w 4281054"/>
                  <a:gd name="connsiteY5" fmla="*/ 0 h 1215589"/>
                  <a:gd name="connsiteX6" fmla="*/ 3541043 w 4281054"/>
                  <a:gd name="connsiteY6" fmla="*/ 0 h 1215589"/>
                  <a:gd name="connsiteX7" fmla="*/ 4281054 w 4281054"/>
                  <a:gd name="connsiteY7" fmla="*/ 0 h 1215589"/>
                  <a:gd name="connsiteX8" fmla="*/ 4281054 w 4281054"/>
                  <a:gd name="connsiteY8" fmla="*/ 632106 h 1215589"/>
                  <a:gd name="connsiteX9" fmla="*/ 4281054 w 4281054"/>
                  <a:gd name="connsiteY9" fmla="*/ 1215589 h 1215589"/>
                  <a:gd name="connsiteX10" fmla="*/ 3755096 w 4281054"/>
                  <a:gd name="connsiteY10" fmla="*/ 1215589 h 1215589"/>
                  <a:gd name="connsiteX11" fmla="*/ 3271948 w 4281054"/>
                  <a:gd name="connsiteY11" fmla="*/ 1215589 h 1215589"/>
                  <a:gd name="connsiteX12" fmla="*/ 2617559 w 4281054"/>
                  <a:gd name="connsiteY12" fmla="*/ 1215589 h 1215589"/>
                  <a:gd name="connsiteX13" fmla="*/ 2091601 w 4281054"/>
                  <a:gd name="connsiteY13" fmla="*/ 1215589 h 1215589"/>
                  <a:gd name="connsiteX14" fmla="*/ 1437211 w 4281054"/>
                  <a:gd name="connsiteY14" fmla="*/ 1215589 h 1215589"/>
                  <a:gd name="connsiteX15" fmla="*/ 740011 w 4281054"/>
                  <a:gd name="connsiteY15" fmla="*/ 1215589 h 1215589"/>
                  <a:gd name="connsiteX16" fmla="*/ 0 w 4281054"/>
                  <a:gd name="connsiteY16" fmla="*/ 1215589 h 1215589"/>
                  <a:gd name="connsiteX17" fmla="*/ 0 w 4281054"/>
                  <a:gd name="connsiteY17" fmla="*/ 583483 h 1215589"/>
                  <a:gd name="connsiteX18" fmla="*/ 0 w 4281054"/>
                  <a:gd name="connsiteY18" fmla="*/ 0 h 1215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281054" h="1215589" fill="none" extrusionOk="0">
                    <a:moveTo>
                      <a:pt x="0" y="0"/>
                    </a:moveTo>
                    <a:cubicBezTo>
                      <a:pt x="182962" y="-12506"/>
                      <a:pt x="275137" y="-25769"/>
                      <a:pt x="525958" y="0"/>
                    </a:cubicBezTo>
                    <a:cubicBezTo>
                      <a:pt x="776779" y="25769"/>
                      <a:pt x="940979" y="29183"/>
                      <a:pt x="1180348" y="0"/>
                    </a:cubicBezTo>
                    <a:cubicBezTo>
                      <a:pt x="1419717" y="-29183"/>
                      <a:pt x="1579328" y="17013"/>
                      <a:pt x="1749116" y="0"/>
                    </a:cubicBezTo>
                    <a:cubicBezTo>
                      <a:pt x="1918904" y="-17013"/>
                      <a:pt x="2133256" y="-1410"/>
                      <a:pt x="2275074" y="0"/>
                    </a:cubicBezTo>
                    <a:cubicBezTo>
                      <a:pt x="2416892" y="1410"/>
                      <a:pt x="2755043" y="-2477"/>
                      <a:pt x="2929464" y="0"/>
                    </a:cubicBezTo>
                    <a:cubicBezTo>
                      <a:pt x="3103885" y="2477"/>
                      <a:pt x="3260147" y="-9794"/>
                      <a:pt x="3541043" y="0"/>
                    </a:cubicBezTo>
                    <a:cubicBezTo>
                      <a:pt x="3821939" y="9794"/>
                      <a:pt x="4062053" y="-28086"/>
                      <a:pt x="4281054" y="0"/>
                    </a:cubicBezTo>
                    <a:cubicBezTo>
                      <a:pt x="4265755" y="163738"/>
                      <a:pt x="4261162" y="319420"/>
                      <a:pt x="4281054" y="632106"/>
                    </a:cubicBezTo>
                    <a:cubicBezTo>
                      <a:pt x="4300946" y="944792"/>
                      <a:pt x="4273937" y="957215"/>
                      <a:pt x="4281054" y="1215589"/>
                    </a:cubicBezTo>
                    <a:cubicBezTo>
                      <a:pt x="4063336" y="1200871"/>
                      <a:pt x="3941727" y="1196447"/>
                      <a:pt x="3755096" y="1215589"/>
                    </a:cubicBezTo>
                    <a:cubicBezTo>
                      <a:pt x="3568465" y="1234731"/>
                      <a:pt x="3472787" y="1221527"/>
                      <a:pt x="3271948" y="1215589"/>
                    </a:cubicBezTo>
                    <a:cubicBezTo>
                      <a:pt x="3071109" y="1209651"/>
                      <a:pt x="2801587" y="1190384"/>
                      <a:pt x="2617559" y="1215589"/>
                    </a:cubicBezTo>
                    <a:cubicBezTo>
                      <a:pt x="2433531" y="1240794"/>
                      <a:pt x="2336245" y="1194000"/>
                      <a:pt x="2091601" y="1215589"/>
                    </a:cubicBezTo>
                    <a:cubicBezTo>
                      <a:pt x="1846957" y="1237178"/>
                      <a:pt x="1728570" y="1218669"/>
                      <a:pt x="1437211" y="1215589"/>
                    </a:cubicBezTo>
                    <a:cubicBezTo>
                      <a:pt x="1145852" y="1212510"/>
                      <a:pt x="945411" y="1193360"/>
                      <a:pt x="740011" y="1215589"/>
                    </a:cubicBezTo>
                    <a:cubicBezTo>
                      <a:pt x="534611" y="1237818"/>
                      <a:pt x="353855" y="1204762"/>
                      <a:pt x="0" y="1215589"/>
                    </a:cubicBezTo>
                    <a:cubicBezTo>
                      <a:pt x="4907" y="931641"/>
                      <a:pt x="-4466" y="716561"/>
                      <a:pt x="0" y="583483"/>
                    </a:cubicBezTo>
                    <a:cubicBezTo>
                      <a:pt x="4466" y="450405"/>
                      <a:pt x="-18610" y="273420"/>
                      <a:pt x="0" y="0"/>
                    </a:cubicBezTo>
                    <a:close/>
                  </a:path>
                  <a:path w="4281054" h="1215589" stroke="0" extrusionOk="0">
                    <a:moveTo>
                      <a:pt x="0" y="0"/>
                    </a:moveTo>
                    <a:cubicBezTo>
                      <a:pt x="203408" y="-15528"/>
                      <a:pt x="359354" y="981"/>
                      <a:pt x="568769" y="0"/>
                    </a:cubicBezTo>
                    <a:cubicBezTo>
                      <a:pt x="778184" y="-981"/>
                      <a:pt x="851242" y="8316"/>
                      <a:pt x="1051916" y="0"/>
                    </a:cubicBezTo>
                    <a:cubicBezTo>
                      <a:pt x="1252590" y="-8316"/>
                      <a:pt x="1475718" y="-20119"/>
                      <a:pt x="1749116" y="0"/>
                    </a:cubicBezTo>
                    <a:cubicBezTo>
                      <a:pt x="2022514" y="20119"/>
                      <a:pt x="2192009" y="25394"/>
                      <a:pt x="2317885" y="0"/>
                    </a:cubicBezTo>
                    <a:cubicBezTo>
                      <a:pt x="2443761" y="-25394"/>
                      <a:pt x="2749065" y="9399"/>
                      <a:pt x="2886654" y="0"/>
                    </a:cubicBezTo>
                    <a:cubicBezTo>
                      <a:pt x="3024243" y="-9399"/>
                      <a:pt x="3265873" y="-22469"/>
                      <a:pt x="3583854" y="0"/>
                    </a:cubicBezTo>
                    <a:cubicBezTo>
                      <a:pt x="3901835" y="22469"/>
                      <a:pt x="3969537" y="-4953"/>
                      <a:pt x="4281054" y="0"/>
                    </a:cubicBezTo>
                    <a:cubicBezTo>
                      <a:pt x="4265472" y="250161"/>
                      <a:pt x="4306122" y="435826"/>
                      <a:pt x="4281054" y="632106"/>
                    </a:cubicBezTo>
                    <a:cubicBezTo>
                      <a:pt x="4255986" y="828386"/>
                      <a:pt x="4284896" y="1092146"/>
                      <a:pt x="4281054" y="1215589"/>
                    </a:cubicBezTo>
                    <a:cubicBezTo>
                      <a:pt x="4169580" y="1232190"/>
                      <a:pt x="3908065" y="1216353"/>
                      <a:pt x="3755096" y="1215589"/>
                    </a:cubicBezTo>
                    <a:cubicBezTo>
                      <a:pt x="3602127" y="1214825"/>
                      <a:pt x="3402631" y="1189515"/>
                      <a:pt x="3143517" y="1215589"/>
                    </a:cubicBezTo>
                    <a:cubicBezTo>
                      <a:pt x="2884403" y="1241663"/>
                      <a:pt x="2770306" y="1205488"/>
                      <a:pt x="2574748" y="1215589"/>
                    </a:cubicBezTo>
                    <a:cubicBezTo>
                      <a:pt x="2379190" y="1225690"/>
                      <a:pt x="2151504" y="1229405"/>
                      <a:pt x="1877548" y="1215589"/>
                    </a:cubicBezTo>
                    <a:cubicBezTo>
                      <a:pt x="1603592" y="1201773"/>
                      <a:pt x="1456412" y="1188128"/>
                      <a:pt x="1180348" y="1215589"/>
                    </a:cubicBezTo>
                    <a:cubicBezTo>
                      <a:pt x="904284" y="1243050"/>
                      <a:pt x="881955" y="1198992"/>
                      <a:pt x="654390" y="1215589"/>
                    </a:cubicBezTo>
                    <a:cubicBezTo>
                      <a:pt x="426825" y="1232186"/>
                      <a:pt x="240331" y="1188225"/>
                      <a:pt x="0" y="1215589"/>
                    </a:cubicBezTo>
                    <a:cubicBezTo>
                      <a:pt x="24409" y="941876"/>
                      <a:pt x="14768" y="856449"/>
                      <a:pt x="0" y="583483"/>
                    </a:cubicBezTo>
                    <a:cubicBezTo>
                      <a:pt x="-14768" y="310517"/>
                      <a:pt x="18981" y="174763"/>
                      <a:pt x="0" y="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mr>
                        <m:m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𝑜𝑡𝑒h𝑟𝑤𝑖𝑠𝑒</m:t>
                            </m:r>
                          </m:e>
                        </m:mr>
                      </m:m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5ADE6F7-3070-4105-A881-4EEDE481F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442" y="4478195"/>
                <a:ext cx="4281054" cy="12155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281054"/>
                          <a:gd name="connsiteY0" fmla="*/ 0 h 1215589"/>
                          <a:gd name="connsiteX1" fmla="*/ 525958 w 4281054"/>
                          <a:gd name="connsiteY1" fmla="*/ 0 h 1215589"/>
                          <a:gd name="connsiteX2" fmla="*/ 1180348 w 4281054"/>
                          <a:gd name="connsiteY2" fmla="*/ 0 h 1215589"/>
                          <a:gd name="connsiteX3" fmla="*/ 1749116 w 4281054"/>
                          <a:gd name="connsiteY3" fmla="*/ 0 h 1215589"/>
                          <a:gd name="connsiteX4" fmla="*/ 2275074 w 4281054"/>
                          <a:gd name="connsiteY4" fmla="*/ 0 h 1215589"/>
                          <a:gd name="connsiteX5" fmla="*/ 2929464 w 4281054"/>
                          <a:gd name="connsiteY5" fmla="*/ 0 h 1215589"/>
                          <a:gd name="connsiteX6" fmla="*/ 3541043 w 4281054"/>
                          <a:gd name="connsiteY6" fmla="*/ 0 h 1215589"/>
                          <a:gd name="connsiteX7" fmla="*/ 4281054 w 4281054"/>
                          <a:gd name="connsiteY7" fmla="*/ 0 h 1215589"/>
                          <a:gd name="connsiteX8" fmla="*/ 4281054 w 4281054"/>
                          <a:gd name="connsiteY8" fmla="*/ 632106 h 1215589"/>
                          <a:gd name="connsiteX9" fmla="*/ 4281054 w 4281054"/>
                          <a:gd name="connsiteY9" fmla="*/ 1215589 h 1215589"/>
                          <a:gd name="connsiteX10" fmla="*/ 3755096 w 4281054"/>
                          <a:gd name="connsiteY10" fmla="*/ 1215589 h 1215589"/>
                          <a:gd name="connsiteX11" fmla="*/ 3271948 w 4281054"/>
                          <a:gd name="connsiteY11" fmla="*/ 1215589 h 1215589"/>
                          <a:gd name="connsiteX12" fmla="*/ 2617559 w 4281054"/>
                          <a:gd name="connsiteY12" fmla="*/ 1215589 h 1215589"/>
                          <a:gd name="connsiteX13" fmla="*/ 2091601 w 4281054"/>
                          <a:gd name="connsiteY13" fmla="*/ 1215589 h 1215589"/>
                          <a:gd name="connsiteX14" fmla="*/ 1437211 w 4281054"/>
                          <a:gd name="connsiteY14" fmla="*/ 1215589 h 1215589"/>
                          <a:gd name="connsiteX15" fmla="*/ 740011 w 4281054"/>
                          <a:gd name="connsiteY15" fmla="*/ 1215589 h 1215589"/>
                          <a:gd name="connsiteX16" fmla="*/ 0 w 4281054"/>
                          <a:gd name="connsiteY16" fmla="*/ 1215589 h 1215589"/>
                          <a:gd name="connsiteX17" fmla="*/ 0 w 4281054"/>
                          <a:gd name="connsiteY17" fmla="*/ 583483 h 1215589"/>
                          <a:gd name="connsiteX18" fmla="*/ 0 w 4281054"/>
                          <a:gd name="connsiteY18" fmla="*/ 0 h 121558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281054" h="1215589" fill="none" extrusionOk="0">
                            <a:moveTo>
                              <a:pt x="0" y="0"/>
                            </a:moveTo>
                            <a:cubicBezTo>
                              <a:pt x="182962" y="-12506"/>
                              <a:pt x="275137" y="-25769"/>
                              <a:pt x="525958" y="0"/>
                            </a:cubicBezTo>
                            <a:cubicBezTo>
                              <a:pt x="776779" y="25769"/>
                              <a:pt x="940979" y="29183"/>
                              <a:pt x="1180348" y="0"/>
                            </a:cubicBezTo>
                            <a:cubicBezTo>
                              <a:pt x="1419717" y="-29183"/>
                              <a:pt x="1579328" y="17013"/>
                              <a:pt x="1749116" y="0"/>
                            </a:cubicBezTo>
                            <a:cubicBezTo>
                              <a:pt x="1918904" y="-17013"/>
                              <a:pt x="2133256" y="-1410"/>
                              <a:pt x="2275074" y="0"/>
                            </a:cubicBezTo>
                            <a:cubicBezTo>
                              <a:pt x="2416892" y="1410"/>
                              <a:pt x="2755043" y="-2477"/>
                              <a:pt x="2929464" y="0"/>
                            </a:cubicBezTo>
                            <a:cubicBezTo>
                              <a:pt x="3103885" y="2477"/>
                              <a:pt x="3260147" y="-9794"/>
                              <a:pt x="3541043" y="0"/>
                            </a:cubicBezTo>
                            <a:cubicBezTo>
                              <a:pt x="3821939" y="9794"/>
                              <a:pt x="4062053" y="-28086"/>
                              <a:pt x="4281054" y="0"/>
                            </a:cubicBezTo>
                            <a:cubicBezTo>
                              <a:pt x="4265755" y="163738"/>
                              <a:pt x="4261162" y="319420"/>
                              <a:pt x="4281054" y="632106"/>
                            </a:cubicBezTo>
                            <a:cubicBezTo>
                              <a:pt x="4300946" y="944792"/>
                              <a:pt x="4273937" y="957215"/>
                              <a:pt x="4281054" y="1215589"/>
                            </a:cubicBezTo>
                            <a:cubicBezTo>
                              <a:pt x="4063336" y="1200871"/>
                              <a:pt x="3941727" y="1196447"/>
                              <a:pt x="3755096" y="1215589"/>
                            </a:cubicBezTo>
                            <a:cubicBezTo>
                              <a:pt x="3568465" y="1234731"/>
                              <a:pt x="3472787" y="1221527"/>
                              <a:pt x="3271948" y="1215589"/>
                            </a:cubicBezTo>
                            <a:cubicBezTo>
                              <a:pt x="3071109" y="1209651"/>
                              <a:pt x="2801587" y="1190384"/>
                              <a:pt x="2617559" y="1215589"/>
                            </a:cubicBezTo>
                            <a:cubicBezTo>
                              <a:pt x="2433531" y="1240794"/>
                              <a:pt x="2336245" y="1194000"/>
                              <a:pt x="2091601" y="1215589"/>
                            </a:cubicBezTo>
                            <a:cubicBezTo>
                              <a:pt x="1846957" y="1237178"/>
                              <a:pt x="1728570" y="1218669"/>
                              <a:pt x="1437211" y="1215589"/>
                            </a:cubicBezTo>
                            <a:cubicBezTo>
                              <a:pt x="1145852" y="1212510"/>
                              <a:pt x="945411" y="1193360"/>
                              <a:pt x="740011" y="1215589"/>
                            </a:cubicBezTo>
                            <a:cubicBezTo>
                              <a:pt x="534611" y="1237818"/>
                              <a:pt x="353855" y="1204762"/>
                              <a:pt x="0" y="1215589"/>
                            </a:cubicBezTo>
                            <a:cubicBezTo>
                              <a:pt x="4907" y="931641"/>
                              <a:pt x="-4466" y="716561"/>
                              <a:pt x="0" y="583483"/>
                            </a:cubicBezTo>
                            <a:cubicBezTo>
                              <a:pt x="4466" y="450405"/>
                              <a:pt x="-18610" y="273420"/>
                              <a:pt x="0" y="0"/>
                            </a:cubicBezTo>
                            <a:close/>
                          </a:path>
                          <a:path w="4281054" h="1215589" stroke="0" extrusionOk="0">
                            <a:moveTo>
                              <a:pt x="0" y="0"/>
                            </a:moveTo>
                            <a:cubicBezTo>
                              <a:pt x="203408" y="-15528"/>
                              <a:pt x="359354" y="981"/>
                              <a:pt x="568769" y="0"/>
                            </a:cubicBezTo>
                            <a:cubicBezTo>
                              <a:pt x="778184" y="-981"/>
                              <a:pt x="851242" y="8316"/>
                              <a:pt x="1051916" y="0"/>
                            </a:cubicBezTo>
                            <a:cubicBezTo>
                              <a:pt x="1252590" y="-8316"/>
                              <a:pt x="1475718" y="-20119"/>
                              <a:pt x="1749116" y="0"/>
                            </a:cubicBezTo>
                            <a:cubicBezTo>
                              <a:pt x="2022514" y="20119"/>
                              <a:pt x="2192009" y="25394"/>
                              <a:pt x="2317885" y="0"/>
                            </a:cubicBezTo>
                            <a:cubicBezTo>
                              <a:pt x="2443761" y="-25394"/>
                              <a:pt x="2749065" y="9399"/>
                              <a:pt x="2886654" y="0"/>
                            </a:cubicBezTo>
                            <a:cubicBezTo>
                              <a:pt x="3024243" y="-9399"/>
                              <a:pt x="3265873" y="-22469"/>
                              <a:pt x="3583854" y="0"/>
                            </a:cubicBezTo>
                            <a:cubicBezTo>
                              <a:pt x="3901835" y="22469"/>
                              <a:pt x="3969537" y="-4953"/>
                              <a:pt x="4281054" y="0"/>
                            </a:cubicBezTo>
                            <a:cubicBezTo>
                              <a:pt x="4265472" y="250161"/>
                              <a:pt x="4306122" y="435826"/>
                              <a:pt x="4281054" y="632106"/>
                            </a:cubicBezTo>
                            <a:cubicBezTo>
                              <a:pt x="4255986" y="828386"/>
                              <a:pt x="4284896" y="1092146"/>
                              <a:pt x="4281054" y="1215589"/>
                            </a:cubicBezTo>
                            <a:cubicBezTo>
                              <a:pt x="4169580" y="1232190"/>
                              <a:pt x="3908065" y="1216353"/>
                              <a:pt x="3755096" y="1215589"/>
                            </a:cubicBezTo>
                            <a:cubicBezTo>
                              <a:pt x="3602127" y="1214825"/>
                              <a:pt x="3402631" y="1189515"/>
                              <a:pt x="3143517" y="1215589"/>
                            </a:cubicBezTo>
                            <a:cubicBezTo>
                              <a:pt x="2884403" y="1241663"/>
                              <a:pt x="2770306" y="1205488"/>
                              <a:pt x="2574748" y="1215589"/>
                            </a:cubicBezTo>
                            <a:cubicBezTo>
                              <a:pt x="2379190" y="1225690"/>
                              <a:pt x="2151504" y="1229405"/>
                              <a:pt x="1877548" y="1215589"/>
                            </a:cubicBezTo>
                            <a:cubicBezTo>
                              <a:pt x="1603592" y="1201773"/>
                              <a:pt x="1456412" y="1188128"/>
                              <a:pt x="1180348" y="1215589"/>
                            </a:cubicBezTo>
                            <a:cubicBezTo>
                              <a:pt x="904284" y="1243050"/>
                              <a:pt x="881955" y="1198992"/>
                              <a:pt x="654390" y="1215589"/>
                            </a:cubicBezTo>
                            <a:cubicBezTo>
                              <a:pt x="426825" y="1232186"/>
                              <a:pt x="240331" y="1188225"/>
                              <a:pt x="0" y="1215589"/>
                            </a:cubicBezTo>
                            <a:cubicBezTo>
                              <a:pt x="24409" y="941876"/>
                              <a:pt x="14768" y="856449"/>
                              <a:pt x="0" y="583483"/>
                            </a:cubicBezTo>
                            <a:cubicBezTo>
                              <a:pt x="-14768" y="310517"/>
                              <a:pt x="18981" y="17476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1AFF139-5BF0-4A5B-B386-4DD5C693F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601" y="2560805"/>
            <a:ext cx="4491510" cy="35661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30E4AC-C923-4838-B197-2EE02643FC00}"/>
              </a:ext>
            </a:extLst>
          </p:cNvPr>
          <p:cNvSpPr txBox="1"/>
          <p:nvPr/>
        </p:nvSpPr>
        <p:spPr>
          <a:xfrm>
            <a:off x="8140258" y="3772554"/>
            <a:ext cx="1388987" cy="533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Darker objects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9322F0-254F-491E-AB0D-34252BFA25BF}"/>
              </a:ext>
            </a:extLst>
          </p:cNvPr>
          <p:cNvSpPr txBox="1"/>
          <p:nvPr/>
        </p:nvSpPr>
        <p:spPr>
          <a:xfrm>
            <a:off x="9971827" y="2644801"/>
            <a:ext cx="1388987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Brighter objects</a:t>
            </a:r>
          </a:p>
        </p:txBody>
      </p:sp>
    </p:spTree>
    <p:extLst>
      <p:ext uri="{BB962C8B-B14F-4D97-AF65-F5344CB8AC3E}">
        <p14:creationId xmlns:p14="http://schemas.microsoft.com/office/powerpoint/2010/main" val="115724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/>
              <a:t>Thresholding: Binarization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501850-F3FF-4BAF-AD68-0E2CE369C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28" y="2467815"/>
            <a:ext cx="2743200" cy="2186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3F6247-E309-425B-9FF1-A438F2E19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300" y="2467815"/>
            <a:ext cx="2743200" cy="2186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0CA1AB-28E3-4A44-AE46-401281E2F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772" y="2467815"/>
            <a:ext cx="2743200" cy="2186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4E0115-53F6-4758-BB4D-EDB7E8CF0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7244" y="2467815"/>
            <a:ext cx="2743200" cy="2186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900F239-C04A-4544-97FF-71DCFD824400}"/>
              </a:ext>
            </a:extLst>
          </p:cNvPr>
          <p:cNvSpPr txBox="1"/>
          <p:nvPr/>
        </p:nvSpPr>
        <p:spPr>
          <a:xfrm>
            <a:off x="295828" y="4784403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Original Image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32AD69-CEDC-4FA6-8600-249685DF701A}"/>
              </a:ext>
            </a:extLst>
          </p:cNvPr>
          <p:cNvSpPr txBox="1"/>
          <p:nvPr/>
        </p:nvSpPr>
        <p:spPr>
          <a:xfrm>
            <a:off x="3286300" y="4784403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Threshold-ed Image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5C273D-40EA-4BCF-AEEF-396BD8391B7E}"/>
              </a:ext>
            </a:extLst>
          </p:cNvPr>
          <p:cNvSpPr txBox="1"/>
          <p:nvPr/>
        </p:nvSpPr>
        <p:spPr>
          <a:xfrm>
            <a:off x="6276772" y="4784403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Threshold Too Low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E429BD-DC67-4F18-AA77-1B98A666EE8A}"/>
              </a:ext>
            </a:extLst>
          </p:cNvPr>
          <p:cNvSpPr txBox="1"/>
          <p:nvPr/>
        </p:nvSpPr>
        <p:spPr>
          <a:xfrm>
            <a:off x="9267244" y="4784403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Threshold Too High</a:t>
            </a:r>
          </a:p>
        </p:txBody>
      </p:sp>
    </p:spTree>
    <p:extLst>
      <p:ext uri="{BB962C8B-B14F-4D97-AF65-F5344CB8AC3E}">
        <p14:creationId xmlns:p14="http://schemas.microsoft.com/office/powerpoint/2010/main" val="155120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/>
              <a:t>Thresholding: Binarization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AB93B6-27D8-4A44-A69E-9B88FC04F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748" y="2326294"/>
            <a:ext cx="3071013" cy="36215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5FD6B6-DD67-4415-A844-78157B57D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166" y="3443994"/>
            <a:ext cx="3034013" cy="23806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C47013-0AF4-4739-9C1B-1E34D00A9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584" y="2261951"/>
            <a:ext cx="3145014" cy="368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15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Thresholding: Otsu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FE8B67-F15B-446D-8716-51431FB7F13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Use grey-value histogram of the given image </a:t>
            </a:r>
          </a:p>
          <a:p>
            <a:r>
              <a:rPr lang="en-US" dirty="0"/>
              <a:t>Aims to provide the best threshold that maximizes the </a:t>
            </a:r>
            <a:br>
              <a:rPr lang="en-US" dirty="0"/>
            </a:br>
            <a:r>
              <a:rPr lang="en-US" dirty="0"/>
              <a:t>between-class 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3B816D-C02E-44ED-BD00-15CD0864C228}"/>
                  </a:ext>
                </a:extLst>
              </p:cNvPr>
              <p:cNvSpPr txBox="1"/>
              <p:nvPr/>
            </p:nvSpPr>
            <p:spPr>
              <a:xfrm>
                <a:off x="998245" y="3905916"/>
                <a:ext cx="5469057" cy="1048469"/>
              </a:xfrm>
              <a:custGeom>
                <a:avLst/>
                <a:gdLst>
                  <a:gd name="connsiteX0" fmla="*/ 0 w 5469057"/>
                  <a:gd name="connsiteY0" fmla="*/ 0 h 1048469"/>
                  <a:gd name="connsiteX1" fmla="*/ 574251 w 5469057"/>
                  <a:gd name="connsiteY1" fmla="*/ 0 h 1048469"/>
                  <a:gd name="connsiteX2" fmla="*/ 1203193 w 5469057"/>
                  <a:gd name="connsiteY2" fmla="*/ 0 h 1048469"/>
                  <a:gd name="connsiteX3" fmla="*/ 1777444 w 5469057"/>
                  <a:gd name="connsiteY3" fmla="*/ 0 h 1048469"/>
                  <a:gd name="connsiteX4" fmla="*/ 2515766 w 5469057"/>
                  <a:gd name="connsiteY4" fmla="*/ 0 h 1048469"/>
                  <a:gd name="connsiteX5" fmla="*/ 3199398 w 5469057"/>
                  <a:gd name="connsiteY5" fmla="*/ 0 h 1048469"/>
                  <a:gd name="connsiteX6" fmla="*/ 3883030 w 5469057"/>
                  <a:gd name="connsiteY6" fmla="*/ 0 h 1048469"/>
                  <a:gd name="connsiteX7" fmla="*/ 4676044 w 5469057"/>
                  <a:gd name="connsiteY7" fmla="*/ 0 h 1048469"/>
                  <a:gd name="connsiteX8" fmla="*/ 5469057 w 5469057"/>
                  <a:gd name="connsiteY8" fmla="*/ 0 h 1048469"/>
                  <a:gd name="connsiteX9" fmla="*/ 5469057 w 5469057"/>
                  <a:gd name="connsiteY9" fmla="*/ 492780 h 1048469"/>
                  <a:gd name="connsiteX10" fmla="*/ 5469057 w 5469057"/>
                  <a:gd name="connsiteY10" fmla="*/ 1048469 h 1048469"/>
                  <a:gd name="connsiteX11" fmla="*/ 4949497 w 5469057"/>
                  <a:gd name="connsiteY11" fmla="*/ 1048469 h 1048469"/>
                  <a:gd name="connsiteX12" fmla="*/ 4375246 w 5469057"/>
                  <a:gd name="connsiteY12" fmla="*/ 1048469 h 1048469"/>
                  <a:gd name="connsiteX13" fmla="*/ 3636923 w 5469057"/>
                  <a:gd name="connsiteY13" fmla="*/ 1048469 h 1048469"/>
                  <a:gd name="connsiteX14" fmla="*/ 2843910 w 5469057"/>
                  <a:gd name="connsiteY14" fmla="*/ 1048469 h 1048469"/>
                  <a:gd name="connsiteX15" fmla="*/ 2214968 w 5469057"/>
                  <a:gd name="connsiteY15" fmla="*/ 1048469 h 1048469"/>
                  <a:gd name="connsiteX16" fmla="*/ 1421955 w 5469057"/>
                  <a:gd name="connsiteY16" fmla="*/ 1048469 h 1048469"/>
                  <a:gd name="connsiteX17" fmla="*/ 847704 w 5469057"/>
                  <a:gd name="connsiteY17" fmla="*/ 1048469 h 1048469"/>
                  <a:gd name="connsiteX18" fmla="*/ 0 w 5469057"/>
                  <a:gd name="connsiteY18" fmla="*/ 1048469 h 1048469"/>
                  <a:gd name="connsiteX19" fmla="*/ 0 w 5469057"/>
                  <a:gd name="connsiteY19" fmla="*/ 555689 h 1048469"/>
                  <a:gd name="connsiteX20" fmla="*/ 0 w 5469057"/>
                  <a:gd name="connsiteY20" fmla="*/ 0 h 1048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469057" h="1048469" fill="none" extrusionOk="0">
                    <a:moveTo>
                      <a:pt x="0" y="0"/>
                    </a:moveTo>
                    <a:cubicBezTo>
                      <a:pt x="264933" y="-18026"/>
                      <a:pt x="344565" y="15"/>
                      <a:pt x="574251" y="0"/>
                    </a:cubicBezTo>
                    <a:cubicBezTo>
                      <a:pt x="803937" y="-15"/>
                      <a:pt x="929120" y="14748"/>
                      <a:pt x="1203193" y="0"/>
                    </a:cubicBezTo>
                    <a:cubicBezTo>
                      <a:pt x="1477266" y="-14748"/>
                      <a:pt x="1492313" y="-19835"/>
                      <a:pt x="1777444" y="0"/>
                    </a:cubicBezTo>
                    <a:cubicBezTo>
                      <a:pt x="2062575" y="19835"/>
                      <a:pt x="2238170" y="10727"/>
                      <a:pt x="2515766" y="0"/>
                    </a:cubicBezTo>
                    <a:cubicBezTo>
                      <a:pt x="2793362" y="-10727"/>
                      <a:pt x="2952106" y="30981"/>
                      <a:pt x="3199398" y="0"/>
                    </a:cubicBezTo>
                    <a:cubicBezTo>
                      <a:pt x="3446690" y="-30981"/>
                      <a:pt x="3579483" y="-30474"/>
                      <a:pt x="3883030" y="0"/>
                    </a:cubicBezTo>
                    <a:cubicBezTo>
                      <a:pt x="4186577" y="30474"/>
                      <a:pt x="4497805" y="-8666"/>
                      <a:pt x="4676044" y="0"/>
                    </a:cubicBezTo>
                    <a:cubicBezTo>
                      <a:pt x="4854283" y="8666"/>
                      <a:pt x="5149233" y="10984"/>
                      <a:pt x="5469057" y="0"/>
                    </a:cubicBezTo>
                    <a:cubicBezTo>
                      <a:pt x="5448839" y="193134"/>
                      <a:pt x="5483284" y="364236"/>
                      <a:pt x="5469057" y="492780"/>
                    </a:cubicBezTo>
                    <a:cubicBezTo>
                      <a:pt x="5454830" y="621324"/>
                      <a:pt x="5496049" y="892792"/>
                      <a:pt x="5469057" y="1048469"/>
                    </a:cubicBezTo>
                    <a:cubicBezTo>
                      <a:pt x="5312539" y="1046233"/>
                      <a:pt x="5191697" y="1054359"/>
                      <a:pt x="4949497" y="1048469"/>
                    </a:cubicBezTo>
                    <a:cubicBezTo>
                      <a:pt x="4707297" y="1042579"/>
                      <a:pt x="4603960" y="1052846"/>
                      <a:pt x="4375246" y="1048469"/>
                    </a:cubicBezTo>
                    <a:cubicBezTo>
                      <a:pt x="4146532" y="1044092"/>
                      <a:pt x="3919175" y="1018209"/>
                      <a:pt x="3636923" y="1048469"/>
                    </a:cubicBezTo>
                    <a:cubicBezTo>
                      <a:pt x="3354671" y="1078729"/>
                      <a:pt x="3117647" y="1082292"/>
                      <a:pt x="2843910" y="1048469"/>
                    </a:cubicBezTo>
                    <a:cubicBezTo>
                      <a:pt x="2570173" y="1014646"/>
                      <a:pt x="2375887" y="1045964"/>
                      <a:pt x="2214968" y="1048469"/>
                    </a:cubicBezTo>
                    <a:cubicBezTo>
                      <a:pt x="2054049" y="1050974"/>
                      <a:pt x="1692300" y="1052701"/>
                      <a:pt x="1421955" y="1048469"/>
                    </a:cubicBezTo>
                    <a:cubicBezTo>
                      <a:pt x="1151610" y="1044237"/>
                      <a:pt x="1103313" y="1020692"/>
                      <a:pt x="847704" y="1048469"/>
                    </a:cubicBezTo>
                    <a:cubicBezTo>
                      <a:pt x="592095" y="1076246"/>
                      <a:pt x="196530" y="1031539"/>
                      <a:pt x="0" y="1048469"/>
                    </a:cubicBezTo>
                    <a:cubicBezTo>
                      <a:pt x="8809" y="949476"/>
                      <a:pt x="10650" y="719541"/>
                      <a:pt x="0" y="555689"/>
                    </a:cubicBezTo>
                    <a:cubicBezTo>
                      <a:pt x="-10650" y="391837"/>
                      <a:pt x="9323" y="248023"/>
                      <a:pt x="0" y="0"/>
                    </a:cubicBezTo>
                    <a:close/>
                  </a:path>
                  <a:path w="5469057" h="1048469" stroke="0" extrusionOk="0">
                    <a:moveTo>
                      <a:pt x="0" y="0"/>
                    </a:moveTo>
                    <a:cubicBezTo>
                      <a:pt x="298470" y="6415"/>
                      <a:pt x="321246" y="2191"/>
                      <a:pt x="628942" y="0"/>
                    </a:cubicBezTo>
                    <a:cubicBezTo>
                      <a:pt x="936638" y="-2191"/>
                      <a:pt x="982350" y="-15877"/>
                      <a:pt x="1148502" y="0"/>
                    </a:cubicBezTo>
                    <a:cubicBezTo>
                      <a:pt x="1314654" y="15877"/>
                      <a:pt x="1580282" y="32117"/>
                      <a:pt x="1941515" y="0"/>
                    </a:cubicBezTo>
                    <a:cubicBezTo>
                      <a:pt x="2302748" y="-32117"/>
                      <a:pt x="2434158" y="29246"/>
                      <a:pt x="2570457" y="0"/>
                    </a:cubicBezTo>
                    <a:cubicBezTo>
                      <a:pt x="2706756" y="-29246"/>
                      <a:pt x="2919745" y="16854"/>
                      <a:pt x="3199398" y="0"/>
                    </a:cubicBezTo>
                    <a:cubicBezTo>
                      <a:pt x="3479051" y="-16854"/>
                      <a:pt x="3747230" y="25058"/>
                      <a:pt x="3992412" y="0"/>
                    </a:cubicBezTo>
                    <a:cubicBezTo>
                      <a:pt x="4237594" y="-25058"/>
                      <a:pt x="4445307" y="-9407"/>
                      <a:pt x="4566663" y="0"/>
                    </a:cubicBezTo>
                    <a:cubicBezTo>
                      <a:pt x="4688019" y="9407"/>
                      <a:pt x="5234124" y="-35761"/>
                      <a:pt x="5469057" y="0"/>
                    </a:cubicBezTo>
                    <a:cubicBezTo>
                      <a:pt x="5490665" y="123811"/>
                      <a:pt x="5457928" y="279607"/>
                      <a:pt x="5469057" y="545204"/>
                    </a:cubicBezTo>
                    <a:cubicBezTo>
                      <a:pt x="5480186" y="810801"/>
                      <a:pt x="5489018" y="887333"/>
                      <a:pt x="5469057" y="1048469"/>
                    </a:cubicBezTo>
                    <a:cubicBezTo>
                      <a:pt x="5261669" y="1066084"/>
                      <a:pt x="5035256" y="1056329"/>
                      <a:pt x="4785425" y="1048469"/>
                    </a:cubicBezTo>
                    <a:cubicBezTo>
                      <a:pt x="4535594" y="1040609"/>
                      <a:pt x="4295643" y="1069199"/>
                      <a:pt x="4156483" y="1048469"/>
                    </a:cubicBezTo>
                    <a:cubicBezTo>
                      <a:pt x="4017323" y="1027739"/>
                      <a:pt x="3711718" y="1025529"/>
                      <a:pt x="3363470" y="1048469"/>
                    </a:cubicBezTo>
                    <a:cubicBezTo>
                      <a:pt x="3015222" y="1071409"/>
                      <a:pt x="2883697" y="1075803"/>
                      <a:pt x="2570457" y="1048469"/>
                    </a:cubicBezTo>
                    <a:cubicBezTo>
                      <a:pt x="2257217" y="1021135"/>
                      <a:pt x="2152698" y="1047157"/>
                      <a:pt x="1996206" y="1048469"/>
                    </a:cubicBezTo>
                    <a:cubicBezTo>
                      <a:pt x="1839714" y="1049781"/>
                      <a:pt x="1615919" y="1021168"/>
                      <a:pt x="1312574" y="1048469"/>
                    </a:cubicBezTo>
                    <a:cubicBezTo>
                      <a:pt x="1009229" y="1075770"/>
                      <a:pt x="271175" y="990564"/>
                      <a:pt x="0" y="1048469"/>
                    </a:cubicBezTo>
                    <a:cubicBezTo>
                      <a:pt x="24477" y="928007"/>
                      <a:pt x="13477" y="640281"/>
                      <a:pt x="0" y="524235"/>
                    </a:cubicBezTo>
                    <a:cubicBezTo>
                      <a:pt x="-13477" y="408189"/>
                      <a:pt x="2979" y="160723"/>
                      <a:pt x="0" y="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3B816D-C02E-44ED-BD00-15CD0864C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45" y="3905916"/>
                <a:ext cx="5469057" cy="10484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5469057"/>
                          <a:gd name="connsiteY0" fmla="*/ 0 h 1048469"/>
                          <a:gd name="connsiteX1" fmla="*/ 574251 w 5469057"/>
                          <a:gd name="connsiteY1" fmla="*/ 0 h 1048469"/>
                          <a:gd name="connsiteX2" fmla="*/ 1203193 w 5469057"/>
                          <a:gd name="connsiteY2" fmla="*/ 0 h 1048469"/>
                          <a:gd name="connsiteX3" fmla="*/ 1777444 w 5469057"/>
                          <a:gd name="connsiteY3" fmla="*/ 0 h 1048469"/>
                          <a:gd name="connsiteX4" fmla="*/ 2515766 w 5469057"/>
                          <a:gd name="connsiteY4" fmla="*/ 0 h 1048469"/>
                          <a:gd name="connsiteX5" fmla="*/ 3199398 w 5469057"/>
                          <a:gd name="connsiteY5" fmla="*/ 0 h 1048469"/>
                          <a:gd name="connsiteX6" fmla="*/ 3883030 w 5469057"/>
                          <a:gd name="connsiteY6" fmla="*/ 0 h 1048469"/>
                          <a:gd name="connsiteX7" fmla="*/ 4676044 w 5469057"/>
                          <a:gd name="connsiteY7" fmla="*/ 0 h 1048469"/>
                          <a:gd name="connsiteX8" fmla="*/ 5469057 w 5469057"/>
                          <a:gd name="connsiteY8" fmla="*/ 0 h 1048469"/>
                          <a:gd name="connsiteX9" fmla="*/ 5469057 w 5469057"/>
                          <a:gd name="connsiteY9" fmla="*/ 492780 h 1048469"/>
                          <a:gd name="connsiteX10" fmla="*/ 5469057 w 5469057"/>
                          <a:gd name="connsiteY10" fmla="*/ 1048469 h 1048469"/>
                          <a:gd name="connsiteX11" fmla="*/ 4949497 w 5469057"/>
                          <a:gd name="connsiteY11" fmla="*/ 1048469 h 1048469"/>
                          <a:gd name="connsiteX12" fmla="*/ 4375246 w 5469057"/>
                          <a:gd name="connsiteY12" fmla="*/ 1048469 h 1048469"/>
                          <a:gd name="connsiteX13" fmla="*/ 3636923 w 5469057"/>
                          <a:gd name="connsiteY13" fmla="*/ 1048469 h 1048469"/>
                          <a:gd name="connsiteX14" fmla="*/ 2843910 w 5469057"/>
                          <a:gd name="connsiteY14" fmla="*/ 1048469 h 1048469"/>
                          <a:gd name="connsiteX15" fmla="*/ 2214968 w 5469057"/>
                          <a:gd name="connsiteY15" fmla="*/ 1048469 h 1048469"/>
                          <a:gd name="connsiteX16" fmla="*/ 1421955 w 5469057"/>
                          <a:gd name="connsiteY16" fmla="*/ 1048469 h 1048469"/>
                          <a:gd name="connsiteX17" fmla="*/ 847704 w 5469057"/>
                          <a:gd name="connsiteY17" fmla="*/ 1048469 h 1048469"/>
                          <a:gd name="connsiteX18" fmla="*/ 0 w 5469057"/>
                          <a:gd name="connsiteY18" fmla="*/ 1048469 h 1048469"/>
                          <a:gd name="connsiteX19" fmla="*/ 0 w 5469057"/>
                          <a:gd name="connsiteY19" fmla="*/ 555689 h 1048469"/>
                          <a:gd name="connsiteX20" fmla="*/ 0 w 5469057"/>
                          <a:gd name="connsiteY20" fmla="*/ 0 h 104846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</a:cxnLst>
                        <a:rect l="l" t="t" r="r" b="b"/>
                        <a:pathLst>
                          <a:path w="5469057" h="1048469" fill="none" extrusionOk="0">
                            <a:moveTo>
                              <a:pt x="0" y="0"/>
                            </a:moveTo>
                            <a:cubicBezTo>
                              <a:pt x="264933" y="-18026"/>
                              <a:pt x="344565" y="15"/>
                              <a:pt x="574251" y="0"/>
                            </a:cubicBezTo>
                            <a:cubicBezTo>
                              <a:pt x="803937" y="-15"/>
                              <a:pt x="929120" y="14748"/>
                              <a:pt x="1203193" y="0"/>
                            </a:cubicBezTo>
                            <a:cubicBezTo>
                              <a:pt x="1477266" y="-14748"/>
                              <a:pt x="1492313" y="-19835"/>
                              <a:pt x="1777444" y="0"/>
                            </a:cubicBezTo>
                            <a:cubicBezTo>
                              <a:pt x="2062575" y="19835"/>
                              <a:pt x="2238170" y="10727"/>
                              <a:pt x="2515766" y="0"/>
                            </a:cubicBezTo>
                            <a:cubicBezTo>
                              <a:pt x="2793362" y="-10727"/>
                              <a:pt x="2952106" y="30981"/>
                              <a:pt x="3199398" y="0"/>
                            </a:cubicBezTo>
                            <a:cubicBezTo>
                              <a:pt x="3446690" y="-30981"/>
                              <a:pt x="3579483" y="-30474"/>
                              <a:pt x="3883030" y="0"/>
                            </a:cubicBezTo>
                            <a:cubicBezTo>
                              <a:pt x="4186577" y="30474"/>
                              <a:pt x="4497805" y="-8666"/>
                              <a:pt x="4676044" y="0"/>
                            </a:cubicBezTo>
                            <a:cubicBezTo>
                              <a:pt x="4854283" y="8666"/>
                              <a:pt x="5149233" y="10984"/>
                              <a:pt x="5469057" y="0"/>
                            </a:cubicBezTo>
                            <a:cubicBezTo>
                              <a:pt x="5448839" y="193134"/>
                              <a:pt x="5483284" y="364236"/>
                              <a:pt x="5469057" y="492780"/>
                            </a:cubicBezTo>
                            <a:cubicBezTo>
                              <a:pt x="5454830" y="621324"/>
                              <a:pt x="5496049" y="892792"/>
                              <a:pt x="5469057" y="1048469"/>
                            </a:cubicBezTo>
                            <a:cubicBezTo>
                              <a:pt x="5312539" y="1046233"/>
                              <a:pt x="5191697" y="1054359"/>
                              <a:pt x="4949497" y="1048469"/>
                            </a:cubicBezTo>
                            <a:cubicBezTo>
                              <a:pt x="4707297" y="1042579"/>
                              <a:pt x="4603960" y="1052846"/>
                              <a:pt x="4375246" y="1048469"/>
                            </a:cubicBezTo>
                            <a:cubicBezTo>
                              <a:pt x="4146532" y="1044092"/>
                              <a:pt x="3919175" y="1018209"/>
                              <a:pt x="3636923" y="1048469"/>
                            </a:cubicBezTo>
                            <a:cubicBezTo>
                              <a:pt x="3354671" y="1078729"/>
                              <a:pt x="3117647" y="1082292"/>
                              <a:pt x="2843910" y="1048469"/>
                            </a:cubicBezTo>
                            <a:cubicBezTo>
                              <a:pt x="2570173" y="1014646"/>
                              <a:pt x="2375887" y="1045964"/>
                              <a:pt x="2214968" y="1048469"/>
                            </a:cubicBezTo>
                            <a:cubicBezTo>
                              <a:pt x="2054049" y="1050974"/>
                              <a:pt x="1692300" y="1052701"/>
                              <a:pt x="1421955" y="1048469"/>
                            </a:cubicBezTo>
                            <a:cubicBezTo>
                              <a:pt x="1151610" y="1044237"/>
                              <a:pt x="1103313" y="1020692"/>
                              <a:pt x="847704" y="1048469"/>
                            </a:cubicBezTo>
                            <a:cubicBezTo>
                              <a:pt x="592095" y="1076246"/>
                              <a:pt x="196530" y="1031539"/>
                              <a:pt x="0" y="1048469"/>
                            </a:cubicBezTo>
                            <a:cubicBezTo>
                              <a:pt x="8809" y="949476"/>
                              <a:pt x="10650" y="719541"/>
                              <a:pt x="0" y="555689"/>
                            </a:cubicBezTo>
                            <a:cubicBezTo>
                              <a:pt x="-10650" y="391837"/>
                              <a:pt x="9323" y="248023"/>
                              <a:pt x="0" y="0"/>
                            </a:cubicBezTo>
                            <a:close/>
                          </a:path>
                          <a:path w="5469057" h="1048469" stroke="0" extrusionOk="0">
                            <a:moveTo>
                              <a:pt x="0" y="0"/>
                            </a:moveTo>
                            <a:cubicBezTo>
                              <a:pt x="298470" y="6415"/>
                              <a:pt x="321246" y="2191"/>
                              <a:pt x="628942" y="0"/>
                            </a:cubicBezTo>
                            <a:cubicBezTo>
                              <a:pt x="936638" y="-2191"/>
                              <a:pt x="982350" y="-15877"/>
                              <a:pt x="1148502" y="0"/>
                            </a:cubicBezTo>
                            <a:cubicBezTo>
                              <a:pt x="1314654" y="15877"/>
                              <a:pt x="1580282" y="32117"/>
                              <a:pt x="1941515" y="0"/>
                            </a:cubicBezTo>
                            <a:cubicBezTo>
                              <a:pt x="2302748" y="-32117"/>
                              <a:pt x="2434158" y="29246"/>
                              <a:pt x="2570457" y="0"/>
                            </a:cubicBezTo>
                            <a:cubicBezTo>
                              <a:pt x="2706756" y="-29246"/>
                              <a:pt x="2919745" y="16854"/>
                              <a:pt x="3199398" y="0"/>
                            </a:cubicBezTo>
                            <a:cubicBezTo>
                              <a:pt x="3479051" y="-16854"/>
                              <a:pt x="3747230" y="25058"/>
                              <a:pt x="3992412" y="0"/>
                            </a:cubicBezTo>
                            <a:cubicBezTo>
                              <a:pt x="4237594" y="-25058"/>
                              <a:pt x="4445307" y="-9407"/>
                              <a:pt x="4566663" y="0"/>
                            </a:cubicBezTo>
                            <a:cubicBezTo>
                              <a:pt x="4688019" y="9407"/>
                              <a:pt x="5234124" y="-35761"/>
                              <a:pt x="5469057" y="0"/>
                            </a:cubicBezTo>
                            <a:cubicBezTo>
                              <a:pt x="5490665" y="123811"/>
                              <a:pt x="5457928" y="279607"/>
                              <a:pt x="5469057" y="545204"/>
                            </a:cubicBezTo>
                            <a:cubicBezTo>
                              <a:pt x="5480186" y="810801"/>
                              <a:pt x="5489018" y="887333"/>
                              <a:pt x="5469057" y="1048469"/>
                            </a:cubicBezTo>
                            <a:cubicBezTo>
                              <a:pt x="5261669" y="1066084"/>
                              <a:pt x="5035256" y="1056329"/>
                              <a:pt x="4785425" y="1048469"/>
                            </a:cubicBezTo>
                            <a:cubicBezTo>
                              <a:pt x="4535594" y="1040609"/>
                              <a:pt x="4295643" y="1069199"/>
                              <a:pt x="4156483" y="1048469"/>
                            </a:cubicBezTo>
                            <a:cubicBezTo>
                              <a:pt x="4017323" y="1027739"/>
                              <a:pt x="3711718" y="1025529"/>
                              <a:pt x="3363470" y="1048469"/>
                            </a:cubicBezTo>
                            <a:cubicBezTo>
                              <a:pt x="3015222" y="1071409"/>
                              <a:pt x="2883697" y="1075803"/>
                              <a:pt x="2570457" y="1048469"/>
                            </a:cubicBezTo>
                            <a:cubicBezTo>
                              <a:pt x="2257217" y="1021135"/>
                              <a:pt x="2152698" y="1047157"/>
                              <a:pt x="1996206" y="1048469"/>
                            </a:cubicBezTo>
                            <a:cubicBezTo>
                              <a:pt x="1839714" y="1049781"/>
                              <a:pt x="1615919" y="1021168"/>
                              <a:pt x="1312574" y="1048469"/>
                            </a:cubicBezTo>
                            <a:cubicBezTo>
                              <a:pt x="1009229" y="1075770"/>
                              <a:pt x="271175" y="990564"/>
                              <a:pt x="0" y="1048469"/>
                            </a:cubicBezTo>
                            <a:cubicBezTo>
                              <a:pt x="24477" y="928007"/>
                              <a:pt x="13477" y="640281"/>
                              <a:pt x="0" y="524235"/>
                            </a:cubicBezTo>
                            <a:cubicBezTo>
                              <a:pt x="-13477" y="408189"/>
                              <a:pt x="2979" y="16072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AA140C-30C0-4E53-848A-51525D85EEAD}"/>
                  </a:ext>
                </a:extLst>
              </p:cNvPr>
              <p:cNvSpPr txBox="1"/>
              <p:nvPr/>
            </p:nvSpPr>
            <p:spPr>
              <a:xfrm>
                <a:off x="6722207" y="3905915"/>
                <a:ext cx="3435946" cy="1048469"/>
              </a:xfrm>
              <a:custGeom>
                <a:avLst/>
                <a:gdLst>
                  <a:gd name="connsiteX0" fmla="*/ 0 w 3435946"/>
                  <a:gd name="connsiteY0" fmla="*/ 0 h 1048469"/>
                  <a:gd name="connsiteX1" fmla="*/ 755908 w 3435946"/>
                  <a:gd name="connsiteY1" fmla="*/ 0 h 1048469"/>
                  <a:gd name="connsiteX2" fmla="*/ 1477457 w 3435946"/>
                  <a:gd name="connsiteY2" fmla="*/ 0 h 1048469"/>
                  <a:gd name="connsiteX3" fmla="*/ 2199005 w 3435946"/>
                  <a:gd name="connsiteY3" fmla="*/ 0 h 1048469"/>
                  <a:gd name="connsiteX4" fmla="*/ 2783116 w 3435946"/>
                  <a:gd name="connsiteY4" fmla="*/ 0 h 1048469"/>
                  <a:gd name="connsiteX5" fmla="*/ 3435946 w 3435946"/>
                  <a:gd name="connsiteY5" fmla="*/ 0 h 1048469"/>
                  <a:gd name="connsiteX6" fmla="*/ 3435946 w 3435946"/>
                  <a:gd name="connsiteY6" fmla="*/ 534719 h 1048469"/>
                  <a:gd name="connsiteX7" fmla="*/ 3435946 w 3435946"/>
                  <a:gd name="connsiteY7" fmla="*/ 1048469 h 1048469"/>
                  <a:gd name="connsiteX8" fmla="*/ 2748757 w 3435946"/>
                  <a:gd name="connsiteY8" fmla="*/ 1048469 h 1048469"/>
                  <a:gd name="connsiteX9" fmla="*/ 2164646 w 3435946"/>
                  <a:gd name="connsiteY9" fmla="*/ 1048469 h 1048469"/>
                  <a:gd name="connsiteX10" fmla="*/ 1580535 w 3435946"/>
                  <a:gd name="connsiteY10" fmla="*/ 1048469 h 1048469"/>
                  <a:gd name="connsiteX11" fmla="*/ 858987 w 3435946"/>
                  <a:gd name="connsiteY11" fmla="*/ 1048469 h 1048469"/>
                  <a:gd name="connsiteX12" fmla="*/ 0 w 3435946"/>
                  <a:gd name="connsiteY12" fmla="*/ 1048469 h 1048469"/>
                  <a:gd name="connsiteX13" fmla="*/ 0 w 3435946"/>
                  <a:gd name="connsiteY13" fmla="*/ 503265 h 1048469"/>
                  <a:gd name="connsiteX14" fmla="*/ 0 w 3435946"/>
                  <a:gd name="connsiteY14" fmla="*/ 0 h 1048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435946" h="1048469" fill="none" extrusionOk="0">
                    <a:moveTo>
                      <a:pt x="0" y="0"/>
                    </a:moveTo>
                    <a:cubicBezTo>
                      <a:pt x="255167" y="30484"/>
                      <a:pt x="599612" y="26894"/>
                      <a:pt x="755908" y="0"/>
                    </a:cubicBezTo>
                    <a:cubicBezTo>
                      <a:pt x="912204" y="-26894"/>
                      <a:pt x="1270693" y="14853"/>
                      <a:pt x="1477457" y="0"/>
                    </a:cubicBezTo>
                    <a:cubicBezTo>
                      <a:pt x="1684221" y="-14853"/>
                      <a:pt x="1918789" y="-7599"/>
                      <a:pt x="2199005" y="0"/>
                    </a:cubicBezTo>
                    <a:cubicBezTo>
                      <a:pt x="2479221" y="7599"/>
                      <a:pt x="2600929" y="-9610"/>
                      <a:pt x="2783116" y="0"/>
                    </a:cubicBezTo>
                    <a:cubicBezTo>
                      <a:pt x="2965303" y="9610"/>
                      <a:pt x="3168864" y="-16932"/>
                      <a:pt x="3435946" y="0"/>
                    </a:cubicBezTo>
                    <a:cubicBezTo>
                      <a:pt x="3422675" y="257387"/>
                      <a:pt x="3452056" y="354516"/>
                      <a:pt x="3435946" y="534719"/>
                    </a:cubicBezTo>
                    <a:cubicBezTo>
                      <a:pt x="3419836" y="714922"/>
                      <a:pt x="3412566" y="907387"/>
                      <a:pt x="3435946" y="1048469"/>
                    </a:cubicBezTo>
                    <a:cubicBezTo>
                      <a:pt x="3165938" y="1028329"/>
                      <a:pt x="2941399" y="1052018"/>
                      <a:pt x="2748757" y="1048469"/>
                    </a:cubicBezTo>
                    <a:cubicBezTo>
                      <a:pt x="2556115" y="1044920"/>
                      <a:pt x="2290700" y="1044282"/>
                      <a:pt x="2164646" y="1048469"/>
                    </a:cubicBezTo>
                    <a:cubicBezTo>
                      <a:pt x="2038592" y="1052656"/>
                      <a:pt x="1710736" y="1020388"/>
                      <a:pt x="1580535" y="1048469"/>
                    </a:cubicBezTo>
                    <a:cubicBezTo>
                      <a:pt x="1450334" y="1076550"/>
                      <a:pt x="1127642" y="1055180"/>
                      <a:pt x="858987" y="1048469"/>
                    </a:cubicBezTo>
                    <a:cubicBezTo>
                      <a:pt x="590332" y="1041758"/>
                      <a:pt x="199717" y="1025283"/>
                      <a:pt x="0" y="1048469"/>
                    </a:cubicBezTo>
                    <a:cubicBezTo>
                      <a:pt x="-18715" y="790066"/>
                      <a:pt x="13852" y="639126"/>
                      <a:pt x="0" y="503265"/>
                    </a:cubicBezTo>
                    <a:cubicBezTo>
                      <a:pt x="-13852" y="367404"/>
                      <a:pt x="1811" y="109381"/>
                      <a:pt x="0" y="0"/>
                    </a:cubicBezTo>
                    <a:close/>
                  </a:path>
                  <a:path w="3435946" h="1048469" stroke="0" extrusionOk="0">
                    <a:moveTo>
                      <a:pt x="0" y="0"/>
                    </a:moveTo>
                    <a:cubicBezTo>
                      <a:pt x="314711" y="-19254"/>
                      <a:pt x="363877" y="30316"/>
                      <a:pt x="652830" y="0"/>
                    </a:cubicBezTo>
                    <a:cubicBezTo>
                      <a:pt x="941783" y="-30316"/>
                      <a:pt x="978705" y="25207"/>
                      <a:pt x="1236941" y="0"/>
                    </a:cubicBezTo>
                    <a:cubicBezTo>
                      <a:pt x="1495177" y="-25207"/>
                      <a:pt x="1836618" y="-11384"/>
                      <a:pt x="1992849" y="0"/>
                    </a:cubicBezTo>
                    <a:cubicBezTo>
                      <a:pt x="2149080" y="11384"/>
                      <a:pt x="2423963" y="16059"/>
                      <a:pt x="2645678" y="0"/>
                    </a:cubicBezTo>
                    <a:cubicBezTo>
                      <a:pt x="2867393" y="-16059"/>
                      <a:pt x="3071661" y="13742"/>
                      <a:pt x="3435946" y="0"/>
                    </a:cubicBezTo>
                    <a:cubicBezTo>
                      <a:pt x="3435414" y="123076"/>
                      <a:pt x="3435985" y="333813"/>
                      <a:pt x="3435946" y="545204"/>
                    </a:cubicBezTo>
                    <a:cubicBezTo>
                      <a:pt x="3435907" y="756595"/>
                      <a:pt x="3423694" y="837014"/>
                      <a:pt x="3435946" y="1048469"/>
                    </a:cubicBezTo>
                    <a:cubicBezTo>
                      <a:pt x="3276689" y="1023186"/>
                      <a:pt x="2961835" y="1014329"/>
                      <a:pt x="2748757" y="1048469"/>
                    </a:cubicBezTo>
                    <a:cubicBezTo>
                      <a:pt x="2535679" y="1082609"/>
                      <a:pt x="2333626" y="1027325"/>
                      <a:pt x="2164646" y="1048469"/>
                    </a:cubicBezTo>
                    <a:cubicBezTo>
                      <a:pt x="1995666" y="1069613"/>
                      <a:pt x="1669601" y="1069543"/>
                      <a:pt x="1477457" y="1048469"/>
                    </a:cubicBezTo>
                    <a:cubicBezTo>
                      <a:pt x="1285313" y="1027395"/>
                      <a:pt x="1088060" y="1019944"/>
                      <a:pt x="790268" y="1048469"/>
                    </a:cubicBezTo>
                    <a:cubicBezTo>
                      <a:pt x="492476" y="1076994"/>
                      <a:pt x="231059" y="1073832"/>
                      <a:pt x="0" y="1048469"/>
                    </a:cubicBezTo>
                    <a:cubicBezTo>
                      <a:pt x="-1395" y="811978"/>
                      <a:pt x="1741" y="662500"/>
                      <a:pt x="0" y="503265"/>
                    </a:cubicBezTo>
                    <a:cubicBezTo>
                      <a:pt x="-1741" y="344030"/>
                      <a:pt x="-20888" y="192078"/>
                      <a:pt x="0" y="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AA140C-30C0-4E53-848A-51525D85E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2207" y="3905915"/>
                <a:ext cx="3435946" cy="10484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3435946"/>
                          <a:gd name="connsiteY0" fmla="*/ 0 h 1048469"/>
                          <a:gd name="connsiteX1" fmla="*/ 755908 w 3435946"/>
                          <a:gd name="connsiteY1" fmla="*/ 0 h 1048469"/>
                          <a:gd name="connsiteX2" fmla="*/ 1477457 w 3435946"/>
                          <a:gd name="connsiteY2" fmla="*/ 0 h 1048469"/>
                          <a:gd name="connsiteX3" fmla="*/ 2199005 w 3435946"/>
                          <a:gd name="connsiteY3" fmla="*/ 0 h 1048469"/>
                          <a:gd name="connsiteX4" fmla="*/ 2783116 w 3435946"/>
                          <a:gd name="connsiteY4" fmla="*/ 0 h 1048469"/>
                          <a:gd name="connsiteX5" fmla="*/ 3435946 w 3435946"/>
                          <a:gd name="connsiteY5" fmla="*/ 0 h 1048469"/>
                          <a:gd name="connsiteX6" fmla="*/ 3435946 w 3435946"/>
                          <a:gd name="connsiteY6" fmla="*/ 534719 h 1048469"/>
                          <a:gd name="connsiteX7" fmla="*/ 3435946 w 3435946"/>
                          <a:gd name="connsiteY7" fmla="*/ 1048469 h 1048469"/>
                          <a:gd name="connsiteX8" fmla="*/ 2748757 w 3435946"/>
                          <a:gd name="connsiteY8" fmla="*/ 1048469 h 1048469"/>
                          <a:gd name="connsiteX9" fmla="*/ 2164646 w 3435946"/>
                          <a:gd name="connsiteY9" fmla="*/ 1048469 h 1048469"/>
                          <a:gd name="connsiteX10" fmla="*/ 1580535 w 3435946"/>
                          <a:gd name="connsiteY10" fmla="*/ 1048469 h 1048469"/>
                          <a:gd name="connsiteX11" fmla="*/ 858987 w 3435946"/>
                          <a:gd name="connsiteY11" fmla="*/ 1048469 h 1048469"/>
                          <a:gd name="connsiteX12" fmla="*/ 0 w 3435946"/>
                          <a:gd name="connsiteY12" fmla="*/ 1048469 h 1048469"/>
                          <a:gd name="connsiteX13" fmla="*/ 0 w 3435946"/>
                          <a:gd name="connsiteY13" fmla="*/ 503265 h 1048469"/>
                          <a:gd name="connsiteX14" fmla="*/ 0 w 3435946"/>
                          <a:gd name="connsiteY14" fmla="*/ 0 h 104846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3435946" h="1048469" fill="none" extrusionOk="0">
                            <a:moveTo>
                              <a:pt x="0" y="0"/>
                            </a:moveTo>
                            <a:cubicBezTo>
                              <a:pt x="255167" y="30484"/>
                              <a:pt x="599612" y="26894"/>
                              <a:pt x="755908" y="0"/>
                            </a:cubicBezTo>
                            <a:cubicBezTo>
                              <a:pt x="912204" y="-26894"/>
                              <a:pt x="1270693" y="14853"/>
                              <a:pt x="1477457" y="0"/>
                            </a:cubicBezTo>
                            <a:cubicBezTo>
                              <a:pt x="1684221" y="-14853"/>
                              <a:pt x="1918789" y="-7599"/>
                              <a:pt x="2199005" y="0"/>
                            </a:cubicBezTo>
                            <a:cubicBezTo>
                              <a:pt x="2479221" y="7599"/>
                              <a:pt x="2600929" y="-9610"/>
                              <a:pt x="2783116" y="0"/>
                            </a:cubicBezTo>
                            <a:cubicBezTo>
                              <a:pt x="2965303" y="9610"/>
                              <a:pt x="3168864" y="-16932"/>
                              <a:pt x="3435946" y="0"/>
                            </a:cubicBezTo>
                            <a:cubicBezTo>
                              <a:pt x="3422675" y="257387"/>
                              <a:pt x="3452056" y="354516"/>
                              <a:pt x="3435946" y="534719"/>
                            </a:cubicBezTo>
                            <a:cubicBezTo>
                              <a:pt x="3419836" y="714922"/>
                              <a:pt x="3412566" y="907387"/>
                              <a:pt x="3435946" y="1048469"/>
                            </a:cubicBezTo>
                            <a:cubicBezTo>
                              <a:pt x="3165938" y="1028329"/>
                              <a:pt x="2941399" y="1052018"/>
                              <a:pt x="2748757" y="1048469"/>
                            </a:cubicBezTo>
                            <a:cubicBezTo>
                              <a:pt x="2556115" y="1044920"/>
                              <a:pt x="2290700" y="1044282"/>
                              <a:pt x="2164646" y="1048469"/>
                            </a:cubicBezTo>
                            <a:cubicBezTo>
                              <a:pt x="2038592" y="1052656"/>
                              <a:pt x="1710736" y="1020388"/>
                              <a:pt x="1580535" y="1048469"/>
                            </a:cubicBezTo>
                            <a:cubicBezTo>
                              <a:pt x="1450334" y="1076550"/>
                              <a:pt x="1127642" y="1055180"/>
                              <a:pt x="858987" y="1048469"/>
                            </a:cubicBezTo>
                            <a:cubicBezTo>
                              <a:pt x="590332" y="1041758"/>
                              <a:pt x="199717" y="1025283"/>
                              <a:pt x="0" y="1048469"/>
                            </a:cubicBezTo>
                            <a:cubicBezTo>
                              <a:pt x="-18715" y="790066"/>
                              <a:pt x="13852" y="639126"/>
                              <a:pt x="0" y="503265"/>
                            </a:cubicBezTo>
                            <a:cubicBezTo>
                              <a:pt x="-13852" y="367404"/>
                              <a:pt x="1811" y="109381"/>
                              <a:pt x="0" y="0"/>
                            </a:cubicBezTo>
                            <a:close/>
                          </a:path>
                          <a:path w="3435946" h="1048469" stroke="0" extrusionOk="0">
                            <a:moveTo>
                              <a:pt x="0" y="0"/>
                            </a:moveTo>
                            <a:cubicBezTo>
                              <a:pt x="314711" y="-19254"/>
                              <a:pt x="363877" y="30316"/>
                              <a:pt x="652830" y="0"/>
                            </a:cubicBezTo>
                            <a:cubicBezTo>
                              <a:pt x="941783" y="-30316"/>
                              <a:pt x="978705" y="25207"/>
                              <a:pt x="1236941" y="0"/>
                            </a:cubicBezTo>
                            <a:cubicBezTo>
                              <a:pt x="1495177" y="-25207"/>
                              <a:pt x="1836618" y="-11384"/>
                              <a:pt x="1992849" y="0"/>
                            </a:cubicBezTo>
                            <a:cubicBezTo>
                              <a:pt x="2149080" y="11384"/>
                              <a:pt x="2423963" y="16059"/>
                              <a:pt x="2645678" y="0"/>
                            </a:cubicBezTo>
                            <a:cubicBezTo>
                              <a:pt x="2867393" y="-16059"/>
                              <a:pt x="3071661" y="13742"/>
                              <a:pt x="3435946" y="0"/>
                            </a:cubicBezTo>
                            <a:cubicBezTo>
                              <a:pt x="3435414" y="123076"/>
                              <a:pt x="3435985" y="333813"/>
                              <a:pt x="3435946" y="545204"/>
                            </a:cubicBezTo>
                            <a:cubicBezTo>
                              <a:pt x="3435907" y="756595"/>
                              <a:pt x="3423694" y="837014"/>
                              <a:pt x="3435946" y="1048469"/>
                            </a:cubicBezTo>
                            <a:cubicBezTo>
                              <a:pt x="3276689" y="1023186"/>
                              <a:pt x="2961835" y="1014329"/>
                              <a:pt x="2748757" y="1048469"/>
                            </a:cubicBezTo>
                            <a:cubicBezTo>
                              <a:pt x="2535679" y="1082609"/>
                              <a:pt x="2333626" y="1027325"/>
                              <a:pt x="2164646" y="1048469"/>
                            </a:cubicBezTo>
                            <a:cubicBezTo>
                              <a:pt x="1995666" y="1069613"/>
                              <a:pt x="1669601" y="1069543"/>
                              <a:pt x="1477457" y="1048469"/>
                            </a:cubicBezTo>
                            <a:cubicBezTo>
                              <a:pt x="1285313" y="1027395"/>
                              <a:pt x="1088060" y="1019944"/>
                              <a:pt x="790268" y="1048469"/>
                            </a:cubicBezTo>
                            <a:cubicBezTo>
                              <a:pt x="492476" y="1076994"/>
                              <a:pt x="231059" y="1073832"/>
                              <a:pt x="0" y="1048469"/>
                            </a:cubicBezTo>
                            <a:cubicBezTo>
                              <a:pt x="-1395" y="811978"/>
                              <a:pt x="1741" y="662500"/>
                              <a:pt x="0" y="503265"/>
                            </a:cubicBezTo>
                            <a:cubicBezTo>
                              <a:pt x="-1741" y="344030"/>
                              <a:pt x="-20888" y="192078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495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Thresholding: Otsu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CBEB8E-FAD3-4BD9-8CD2-E22CBF306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46" y="2172520"/>
            <a:ext cx="5336939" cy="39775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0DEF4F-E816-4C33-A648-FB0F0C862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316" y="2172519"/>
            <a:ext cx="5336939" cy="397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26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Region-Based Segmentation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23588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Region-Based Segmentation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C6937D-A5AF-48B7-88EF-DED1218DF4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1" y="2009550"/>
            <a:ext cx="5608320" cy="4025490"/>
          </a:xfrm>
        </p:spPr>
        <p:txBody>
          <a:bodyPr/>
          <a:lstStyle/>
          <a:p>
            <a:r>
              <a:rPr lang="en-US" dirty="0"/>
              <a:t>A group of connected pixels with similar properties</a:t>
            </a:r>
          </a:p>
          <a:p>
            <a:r>
              <a:rPr lang="en-US" dirty="0"/>
              <a:t>Closed boundaries</a:t>
            </a:r>
          </a:p>
          <a:p>
            <a:r>
              <a:rPr lang="en-US" dirty="0"/>
              <a:t>Regions may correspond to Objects in a scene or parts of objects</a:t>
            </a:r>
          </a:p>
          <a:p>
            <a:r>
              <a:rPr lang="en-US" dirty="0"/>
              <a:t>Spatial proximity + similarity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E1D88F-C3A3-4EA0-85F9-AFB7C1C8B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906" y="1977657"/>
            <a:ext cx="5023413" cy="38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27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Region-Based Segmentation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0379F9-5632-46FB-A857-A4E6857D7DF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Region Growing:</a:t>
            </a:r>
          </a:p>
          <a:p>
            <a:pPr lvl="1"/>
            <a:r>
              <a:rPr lang="en-US" dirty="0"/>
              <a:t>Grow the area of segmentation form a seed point and add recursively adjacent pixels that satisfy a “similarity criterion” </a:t>
            </a:r>
          </a:p>
          <a:p>
            <a:r>
              <a:rPr lang="en-US" dirty="0"/>
              <a:t>Region Splitting:</a:t>
            </a:r>
          </a:p>
          <a:p>
            <a:pPr lvl="1"/>
            <a:r>
              <a:rPr lang="en-US" dirty="0"/>
              <a:t>Starts with the whole image as a single region and subdivides it into subsidiary regions recursively while a condition of homogeneity is not satisfied.</a:t>
            </a:r>
          </a:p>
          <a:p>
            <a:r>
              <a:rPr lang="en-US" dirty="0"/>
              <a:t>Region merging:</a:t>
            </a:r>
          </a:p>
          <a:p>
            <a:pPr lvl="1"/>
            <a:r>
              <a:rPr lang="en-US" dirty="0"/>
              <a:t>Region merging is the opposite of splitting, and works as a way of avoiding over segmentation</a:t>
            </a:r>
          </a:p>
        </p:txBody>
      </p:sp>
    </p:spTree>
    <p:extLst>
      <p:ext uri="{BB962C8B-B14F-4D97-AF65-F5344CB8AC3E}">
        <p14:creationId xmlns:p14="http://schemas.microsoft.com/office/powerpoint/2010/main" val="376776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Part 1: Classic Image Segmentation</a:t>
            </a:r>
          </a:p>
          <a:p>
            <a:pPr lvl="1"/>
            <a:r>
              <a:rPr lang="en-US" dirty="0"/>
              <a:t>Thresholding, Region, Clustering</a:t>
            </a:r>
          </a:p>
          <a:p>
            <a:r>
              <a:rPr lang="en-US" dirty="0"/>
              <a:t>Part 2: Modern Image Segmentation</a:t>
            </a:r>
          </a:p>
          <a:p>
            <a:pPr lvl="1"/>
            <a:r>
              <a:rPr lang="en-US" dirty="0"/>
              <a:t>Semantic Segmentation</a:t>
            </a:r>
          </a:p>
          <a:p>
            <a:pPr lvl="1"/>
            <a:r>
              <a:rPr lang="en-US" dirty="0"/>
              <a:t>Instance Segmentation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028" name="Picture 4" descr="http://hickoryhillslake.com/lmg/wp-content/uploads/2015/06/Agenda-Icon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24603" y="1592703"/>
            <a:ext cx="1564994" cy="156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992542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Region-Based: Seeded/Region Growing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54137BB-BF35-4FEF-9259-0B9DFC40D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243" y="2217804"/>
            <a:ext cx="2039258" cy="24223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C73297B-5C3B-43AD-A188-4C56C8414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268" y="3600073"/>
            <a:ext cx="2115495" cy="25605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A88CA9-2044-4C48-AAEB-793F0B49D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1565" y="3600073"/>
            <a:ext cx="2109399" cy="2560542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5BFFF36-6426-4BA3-B0D4-BB650D21F3EF}"/>
              </a:ext>
            </a:extLst>
          </p:cNvPr>
          <p:cNvCxnSpPr>
            <a:cxnSpLocks/>
            <a:stCxn id="25" idx="6"/>
            <a:endCxn id="19" idx="0"/>
          </p:cNvCxnSpPr>
          <p:nvPr/>
        </p:nvCxnSpPr>
        <p:spPr>
          <a:xfrm>
            <a:off x="3484897" y="3219073"/>
            <a:ext cx="5025119" cy="381000"/>
          </a:xfrm>
          <a:prstGeom prst="bentConnector2">
            <a:avLst/>
          </a:prstGeom>
          <a:ln>
            <a:solidFill>
              <a:srgbClr val="C00000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CEB35BB-8835-4848-BD9E-B489D7642A53}"/>
              </a:ext>
            </a:extLst>
          </p:cNvPr>
          <p:cNvSpPr/>
          <p:nvPr/>
        </p:nvSpPr>
        <p:spPr>
          <a:xfrm>
            <a:off x="3393457" y="3173353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21">
            <a:extLst>
              <a:ext uri="{FF2B5EF4-FFF2-40B4-BE49-F238E27FC236}">
                <a16:creationId xmlns:a16="http://schemas.microsoft.com/office/drawing/2014/main" id="{10AE2EE7-1D38-4151-BD68-2F4EB0923CCA}"/>
              </a:ext>
            </a:extLst>
          </p:cNvPr>
          <p:cNvCxnSpPr>
            <a:cxnSpLocks/>
            <a:stCxn id="34" idx="4"/>
            <a:endCxn id="20" idx="1"/>
          </p:cNvCxnSpPr>
          <p:nvPr/>
        </p:nvCxnSpPr>
        <p:spPr>
          <a:xfrm rot="16200000" flipH="1">
            <a:off x="3162454" y="3131232"/>
            <a:ext cx="1513771" cy="1984452"/>
          </a:xfrm>
          <a:prstGeom prst="bentConnector2">
            <a:avLst/>
          </a:prstGeom>
          <a:ln>
            <a:solidFill>
              <a:srgbClr val="C00000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0050FCF3-E3FE-457D-BBC4-1E88233C8A73}"/>
              </a:ext>
            </a:extLst>
          </p:cNvPr>
          <p:cNvSpPr/>
          <p:nvPr/>
        </p:nvSpPr>
        <p:spPr>
          <a:xfrm>
            <a:off x="2881393" y="3275133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34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336415"/>
            <a:ext cx="11101917" cy="1490472"/>
          </a:xfrm>
        </p:spPr>
        <p:txBody>
          <a:bodyPr/>
          <a:lstStyle/>
          <a:p>
            <a:r>
              <a:rPr lang="en-US" dirty="0"/>
              <a:t>Region-Based: </a:t>
            </a:r>
            <a:br>
              <a:rPr lang="en-US" dirty="0"/>
            </a:br>
            <a:r>
              <a:rPr lang="en-US" dirty="0"/>
              <a:t>Splitting </a:t>
            </a:r>
            <a:br>
              <a:rPr lang="en-US" dirty="0"/>
            </a:br>
            <a:r>
              <a:rPr lang="en-US" dirty="0"/>
              <a:t>and Merging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F915B3-3E16-4D63-930C-FCC00C870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735" y="1512143"/>
            <a:ext cx="7946967" cy="471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5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Clustering-Based Segmentation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83256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B0FD85D-A7B1-4D3D-9B5D-C4ED0E46E7D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1" y="2009550"/>
            <a:ext cx="5608320" cy="402549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2000" dirty="0"/>
              <a:t>Features: Lab color, x-y position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Initialize cluster centers in S pixel grid</a:t>
            </a:r>
          </a:p>
          <a:p>
            <a:pPr marL="681038">
              <a:spcBef>
                <a:spcPts val="600"/>
              </a:spcBef>
            </a:pPr>
            <a:r>
              <a:rPr lang="en-US" sz="2000" dirty="0"/>
              <a:t>Move centers to position in 3x3 window with smallest gradient</a:t>
            </a:r>
          </a:p>
          <a:p>
            <a:pPr marL="681038">
              <a:spcBef>
                <a:spcPts val="600"/>
              </a:spcBef>
            </a:pPr>
            <a:r>
              <a:rPr lang="en-US" sz="2000" dirty="0"/>
              <a:t>Compare each pixel to cluster center within 2S pixel distance and assign to nearest</a:t>
            </a:r>
          </a:p>
          <a:p>
            <a:pPr marL="681038">
              <a:spcBef>
                <a:spcPts val="600"/>
              </a:spcBef>
            </a:pPr>
            <a:r>
              <a:rPr lang="en-US" sz="2000" dirty="0"/>
              <a:t>Recompute cluster centers as mean color/position of pixels in each cluster</a:t>
            </a:r>
          </a:p>
          <a:p>
            <a:pPr marL="681038">
              <a:spcBef>
                <a:spcPts val="600"/>
              </a:spcBef>
            </a:pPr>
            <a:r>
              <a:rPr lang="en-US" sz="2000" dirty="0"/>
              <a:t>Stop when residual error is small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8ACB7-A54C-41B1-9CBE-AF9A7269C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Clustering-Based: K-Means (SLIC)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1CA5D7-2E4B-479F-9CE4-BB8ED2DF1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818" y="2085807"/>
            <a:ext cx="5462778" cy="415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6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B0FD85D-A7B1-4D3D-9B5D-C4ED0E46E7D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r>
              <a:rPr lang="en-US" dirty="0"/>
              <a:t>Variant of an iterative steepest ascent method </a:t>
            </a:r>
          </a:p>
          <a:p>
            <a:r>
              <a:rPr lang="en-US" dirty="0"/>
              <a:t>Seek stationary points (i.e., peaks) in a density function, which is applicable in many areas of multi dimensional data analysis.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8ACB7-A54C-41B1-9CBE-AF9A7269C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Clustering-Based: Mean-Shift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A933AA-B444-4A8E-935D-D78ADE9FD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184" y="3655713"/>
            <a:ext cx="6736815" cy="262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2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B0FD85D-A7B1-4D3D-9B5D-C4ED0E46E7D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r>
              <a:rPr lang="en-US" dirty="0"/>
              <a:t>Attempts to find all possible cluster centers in feature space</a:t>
            </a:r>
          </a:p>
          <a:p>
            <a:r>
              <a:rPr lang="en-US" dirty="0"/>
              <a:t>Use modes or local maxima of density as a kernel for determining the weight of nearby points for re estimation of the mean.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8ACB7-A54C-41B1-9CBE-AF9A7269C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Clustering-Based: Mean-Shift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879B1-683B-4805-A6CD-19735C2AC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45" y="3820320"/>
            <a:ext cx="5529551" cy="24142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B15046-C43E-4520-A9FC-EB25654849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31" r="18154"/>
          <a:stretch/>
        </p:blipFill>
        <p:spPr>
          <a:xfrm>
            <a:off x="6882938" y="3776989"/>
            <a:ext cx="3812053" cy="225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9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8ACB7-A54C-41B1-9CBE-AF9A7269C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Clustering-Based: Mean-Shift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5F9C82-8717-4B0D-A7D4-20C151C22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26480" cy="34244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9F8653-F78A-4BC9-8D92-6AED72516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3529"/>
            <a:ext cx="6126480" cy="34244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1DE633-98E4-40AA-9DB3-80A9C1B849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55" r="12405"/>
          <a:stretch/>
        </p:blipFill>
        <p:spPr>
          <a:xfrm>
            <a:off x="6129690" y="346826"/>
            <a:ext cx="5997384" cy="617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93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Break, Question?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841" y="2584222"/>
            <a:ext cx="2877006" cy="287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2079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1" y="2859219"/>
            <a:ext cx="2157413" cy="18943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60168" y="2518693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rial-BoldMT"/>
              </a:rPr>
              <a:t>Classification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02650" y="2241695"/>
            <a:ext cx="182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rial-BoldMT"/>
              </a:rPr>
              <a:t>Classification</a:t>
            </a:r>
          </a:p>
          <a:p>
            <a:pPr algn="ctr"/>
            <a:r>
              <a:rPr lang="en-US" b="1" dirty="0">
                <a:latin typeface="Arial-BoldMT"/>
              </a:rPr>
              <a:t>+ Localization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98219" y="2518693"/>
            <a:ext cx="2018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rial-BoldMT"/>
              </a:rPr>
              <a:t>Object Detection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574164" y="2241695"/>
            <a:ext cx="18288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>
                <a:latin typeface="Arial-BoldMT"/>
              </a:rPr>
              <a:t>Instance</a:t>
            </a:r>
          </a:p>
          <a:p>
            <a:pPr algn="ctr"/>
            <a:r>
              <a:rPr lang="en-US" b="1" dirty="0">
                <a:latin typeface="Arial-BoldMT"/>
              </a:rPr>
              <a:t>Segmentation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00244" y="2859219"/>
            <a:ext cx="2157413" cy="189430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279900" y="2884619"/>
            <a:ext cx="1088636" cy="17963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cat dog duck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2512" y="2913425"/>
            <a:ext cx="2320676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cat dog duck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8817" y="2907392"/>
            <a:ext cx="2320676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6035115" y="3367219"/>
            <a:ext cx="673660" cy="8206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504549" y="3341820"/>
            <a:ext cx="509027" cy="607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21037" y="4086225"/>
            <a:ext cx="383039" cy="405540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936472" y="3000376"/>
            <a:ext cx="1117144" cy="144102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5044" y="2901361"/>
            <a:ext cx="2308225" cy="1749425"/>
          </a:xfrm>
          <a:prstGeom prst="rect">
            <a:avLst/>
          </a:prstGeom>
        </p:spPr>
      </p:pic>
      <p:sp>
        <p:nvSpPr>
          <p:cNvPr id="21" name="Left Brace 20"/>
          <p:cNvSpPr/>
          <p:nvPr/>
        </p:nvSpPr>
        <p:spPr>
          <a:xfrm rot="16200000">
            <a:off x="3428942" y="3258337"/>
            <a:ext cx="548640" cy="4114800"/>
          </a:xfrm>
          <a:prstGeom prst="leftBrace">
            <a:avLst>
              <a:gd name="adj1" fmla="val 95331"/>
              <a:gd name="adj2" fmla="val 50000"/>
            </a:avLst>
          </a:prstGeom>
          <a:ln w="38100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/>
          <p:cNvSpPr/>
          <p:nvPr/>
        </p:nvSpPr>
        <p:spPr>
          <a:xfrm rot="16200000">
            <a:off x="7941541" y="3128635"/>
            <a:ext cx="574797" cy="4348051"/>
          </a:xfrm>
          <a:prstGeom prst="leftBrace">
            <a:avLst>
              <a:gd name="adj1" fmla="val 95331"/>
              <a:gd name="adj2" fmla="val 50000"/>
            </a:avLst>
          </a:prstGeom>
          <a:ln w="38100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814087" y="5590058"/>
            <a:ext cx="182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rial-BoldMT"/>
              </a:rPr>
              <a:t>Single Object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7134009" y="5584518"/>
            <a:ext cx="21783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rial-BoldMT"/>
              </a:rPr>
              <a:t>Multiple Objects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288100" y="4693364"/>
            <a:ext cx="629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rial-BoldMT"/>
              </a:rPr>
              <a:t>CAT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502445" y="4693364"/>
            <a:ext cx="629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rial-BoldMT"/>
              </a:rPr>
              <a:t>CAT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114050" y="4693364"/>
            <a:ext cx="2039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Arial-BoldMT"/>
              </a:rPr>
              <a:t>CAT</a:t>
            </a:r>
            <a:r>
              <a:rPr lang="en-US" dirty="0">
                <a:latin typeface="Arial-BoldMT"/>
              </a:rPr>
              <a:t>, </a:t>
            </a:r>
            <a:r>
              <a:rPr lang="en-US" dirty="0">
                <a:solidFill>
                  <a:srgbClr val="0000FF"/>
                </a:solidFill>
                <a:latin typeface="Arial-BoldMT"/>
              </a:rPr>
              <a:t>DOG</a:t>
            </a:r>
            <a:r>
              <a:rPr lang="en-US" dirty="0">
                <a:latin typeface="Arial-BoldMT"/>
              </a:rPr>
              <a:t>, </a:t>
            </a:r>
            <a:r>
              <a:rPr lang="en-US" dirty="0">
                <a:solidFill>
                  <a:srgbClr val="00FF00"/>
                </a:solidFill>
                <a:latin typeface="Arial-BoldMT"/>
              </a:rPr>
              <a:t>DUCK</a:t>
            </a:r>
            <a:endParaRPr lang="en-US" dirty="0">
              <a:solidFill>
                <a:srgbClr val="00FF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371308" y="4693364"/>
            <a:ext cx="2039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Arial-BoldMT"/>
              </a:rPr>
              <a:t>CAT</a:t>
            </a:r>
            <a:r>
              <a:rPr lang="en-US" dirty="0">
                <a:latin typeface="Arial-BoldMT"/>
              </a:rPr>
              <a:t>, </a:t>
            </a:r>
            <a:r>
              <a:rPr lang="en-US" dirty="0">
                <a:solidFill>
                  <a:srgbClr val="0000FF"/>
                </a:solidFill>
                <a:latin typeface="Arial-BoldMT"/>
              </a:rPr>
              <a:t>DOG</a:t>
            </a:r>
            <a:r>
              <a:rPr lang="en-US" dirty="0">
                <a:latin typeface="Arial-BoldMT"/>
              </a:rPr>
              <a:t>, </a:t>
            </a:r>
            <a:r>
              <a:rPr lang="en-US" dirty="0">
                <a:solidFill>
                  <a:srgbClr val="00FF00"/>
                </a:solidFill>
                <a:latin typeface="Arial-BoldMT"/>
              </a:rPr>
              <a:t>DUCK</a:t>
            </a:r>
            <a:endParaRPr lang="en-US" dirty="0">
              <a:solidFill>
                <a:srgbClr val="00FF00"/>
              </a:solidFill>
            </a:endParaRPr>
          </a:p>
        </p:txBody>
      </p:sp>
      <p:sp>
        <p:nvSpPr>
          <p:cNvPr id="32" name="Title 4"/>
          <p:cNvSpPr>
            <a:spLocks noGrp="1"/>
          </p:cNvSpPr>
          <p:nvPr>
            <p:ph type="title"/>
          </p:nvPr>
        </p:nvSpPr>
        <p:spPr>
          <a:xfrm>
            <a:off x="1889125" y="1336418"/>
            <a:ext cx="8326438" cy="641239"/>
          </a:xfrm>
        </p:spPr>
        <p:txBody>
          <a:bodyPr/>
          <a:lstStyle/>
          <a:p>
            <a:r>
              <a:rPr lang="en-US" dirty="0"/>
              <a:t>Computer Vision Tasks</a:t>
            </a:r>
          </a:p>
        </p:txBody>
      </p:sp>
    </p:spTree>
    <p:extLst>
      <p:ext uri="{BB962C8B-B14F-4D97-AF65-F5344CB8AC3E}">
        <p14:creationId xmlns:p14="http://schemas.microsoft.com/office/powerpoint/2010/main" val="418245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1" y="2859219"/>
            <a:ext cx="2157413" cy="18943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60168" y="2518693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rial-BoldMT"/>
              </a:rPr>
              <a:t>Classification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02650" y="2241695"/>
            <a:ext cx="182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rial-BoldMT"/>
              </a:rPr>
              <a:t>Classification</a:t>
            </a:r>
          </a:p>
          <a:p>
            <a:pPr algn="ctr"/>
            <a:r>
              <a:rPr lang="en-US" b="1" dirty="0">
                <a:latin typeface="Arial-BoldMT"/>
              </a:rPr>
              <a:t>+ Localization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98219" y="2518693"/>
            <a:ext cx="2018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rial-BoldMT"/>
              </a:rPr>
              <a:t>Object Detection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590789" y="2241695"/>
            <a:ext cx="18288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>
                <a:latin typeface="Arial-BoldMT"/>
              </a:rPr>
              <a:t>Instance</a:t>
            </a:r>
          </a:p>
          <a:p>
            <a:pPr algn="ctr"/>
            <a:r>
              <a:rPr lang="en-US" b="1" dirty="0">
                <a:latin typeface="Arial-BoldMT"/>
              </a:rPr>
              <a:t>Segmentation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00244" y="2859219"/>
            <a:ext cx="2157413" cy="189430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279900" y="2884619"/>
            <a:ext cx="1088636" cy="17963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cat dog duck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2512" y="2913425"/>
            <a:ext cx="2320676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cat dog duck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10069" y="2913425"/>
            <a:ext cx="2320676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6035115" y="3367219"/>
            <a:ext cx="673660" cy="8206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504549" y="3341820"/>
            <a:ext cx="509027" cy="607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21037" y="4086225"/>
            <a:ext cx="383039" cy="405540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936472" y="3000376"/>
            <a:ext cx="1117144" cy="144102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09821" y="2901361"/>
            <a:ext cx="2308225" cy="1749425"/>
          </a:xfrm>
          <a:prstGeom prst="rect">
            <a:avLst/>
          </a:prstGeom>
        </p:spPr>
      </p:pic>
      <p:sp>
        <p:nvSpPr>
          <p:cNvPr id="32" name="Title 4"/>
          <p:cNvSpPr>
            <a:spLocks noGrp="1"/>
          </p:cNvSpPr>
          <p:nvPr>
            <p:ph type="title"/>
          </p:nvPr>
        </p:nvSpPr>
        <p:spPr>
          <a:xfrm>
            <a:off x="1889125" y="1336418"/>
            <a:ext cx="8326438" cy="641239"/>
          </a:xfrm>
        </p:spPr>
        <p:txBody>
          <a:bodyPr/>
          <a:lstStyle/>
          <a:p>
            <a:r>
              <a:rPr lang="en-US" dirty="0"/>
              <a:t>Computer Vision Tasks</a:t>
            </a:r>
          </a:p>
        </p:txBody>
      </p:sp>
      <p:sp>
        <p:nvSpPr>
          <p:cNvPr id="2" name="Rectangle 1"/>
          <p:cNvSpPr/>
          <p:nvPr/>
        </p:nvSpPr>
        <p:spPr>
          <a:xfrm>
            <a:off x="1524001" y="2238280"/>
            <a:ext cx="4341543" cy="251182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8295197" y="2238280"/>
            <a:ext cx="2346076" cy="251182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5857657" y="2234865"/>
            <a:ext cx="2390691" cy="251182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06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1" y="2859219"/>
            <a:ext cx="2157413" cy="18943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60168" y="2518693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rial-BoldMT"/>
              </a:rPr>
              <a:t>Classification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02650" y="2241695"/>
            <a:ext cx="182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rial-BoldMT"/>
              </a:rPr>
              <a:t>Classification</a:t>
            </a:r>
          </a:p>
          <a:p>
            <a:pPr algn="ctr"/>
            <a:r>
              <a:rPr lang="en-US" b="1" dirty="0">
                <a:latin typeface="Arial-BoldMT"/>
              </a:rPr>
              <a:t>+ Localization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98219" y="2518693"/>
            <a:ext cx="2018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Arial-BoldMT"/>
              </a:rPr>
              <a:t>Object Detection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590789" y="2241695"/>
            <a:ext cx="18288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>
                <a:latin typeface="Arial-BoldMT"/>
              </a:rPr>
              <a:t>Instance</a:t>
            </a:r>
          </a:p>
          <a:p>
            <a:pPr algn="ctr"/>
            <a:r>
              <a:rPr lang="en-US" b="1" dirty="0">
                <a:latin typeface="Arial-BoldMT"/>
              </a:rPr>
              <a:t>Segmentation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00244" y="2859219"/>
            <a:ext cx="2157413" cy="189430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279900" y="2884619"/>
            <a:ext cx="1088636" cy="17963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cat dog duck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2512" y="2913425"/>
            <a:ext cx="2320676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cat dog duck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10069" y="2913425"/>
            <a:ext cx="2320676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6035115" y="3367219"/>
            <a:ext cx="673660" cy="8206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504549" y="3341820"/>
            <a:ext cx="509027" cy="607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21037" y="4086225"/>
            <a:ext cx="383039" cy="405540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936472" y="3000376"/>
            <a:ext cx="1117144" cy="144102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09821" y="2901361"/>
            <a:ext cx="2308225" cy="1749425"/>
          </a:xfrm>
          <a:prstGeom prst="rect">
            <a:avLst/>
          </a:prstGeom>
        </p:spPr>
      </p:pic>
      <p:sp>
        <p:nvSpPr>
          <p:cNvPr id="32" name="Title 4"/>
          <p:cNvSpPr>
            <a:spLocks noGrp="1"/>
          </p:cNvSpPr>
          <p:nvPr>
            <p:ph type="title"/>
          </p:nvPr>
        </p:nvSpPr>
        <p:spPr>
          <a:xfrm>
            <a:off x="1889125" y="1336418"/>
            <a:ext cx="8326438" cy="641239"/>
          </a:xfrm>
        </p:spPr>
        <p:txBody>
          <a:bodyPr/>
          <a:lstStyle/>
          <a:p>
            <a:r>
              <a:rPr lang="en-US" dirty="0"/>
              <a:t>Computer Vision Tasks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542021" y="2234865"/>
            <a:ext cx="6751423" cy="251182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8CBC69-406A-4E6C-B3AF-D4AD27BB0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2924" y="4403229"/>
            <a:ext cx="230505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39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Image Segmentation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492748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Segmentation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Partition an image into a collection of set of pixels</a:t>
            </a:r>
          </a:p>
          <a:p>
            <a:pPr lvl="1"/>
            <a:r>
              <a:rPr lang="en-US" sz="2200" dirty="0"/>
              <a:t>Meaningful regions (coherent objects)</a:t>
            </a:r>
          </a:p>
          <a:p>
            <a:pPr lvl="1"/>
            <a:r>
              <a:rPr lang="en-US" sz="2200" dirty="0"/>
              <a:t>Linear structures (line, curve, …)</a:t>
            </a:r>
          </a:p>
          <a:p>
            <a:pPr lvl="1"/>
            <a:r>
              <a:rPr lang="en-US" sz="2200" dirty="0"/>
              <a:t>Shapes (circles, ellipses, 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E0F866-6B6B-40D8-BA8A-ED46E283B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639" y="4353581"/>
            <a:ext cx="2538152" cy="16814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813BB4-D242-46BF-91FA-75CB1038C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7318" y="4353581"/>
            <a:ext cx="2538152" cy="16814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C6DF0B-A4BB-4D0C-ACA5-1A7F44440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979" y="4353581"/>
            <a:ext cx="2538152" cy="168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25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Segmentation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ABBB62-FAAD-4B82-B543-EFF39BE3685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One of the oldest and most widely studied problems</a:t>
            </a:r>
          </a:p>
          <a:p>
            <a:pPr lvl="1"/>
            <a:r>
              <a:rPr lang="en-US" sz="2400" dirty="0"/>
              <a:t>Regarding of its implementations</a:t>
            </a:r>
          </a:p>
          <a:p>
            <a:r>
              <a:rPr lang="en-US" dirty="0"/>
              <a:t>Thresholding-based</a:t>
            </a:r>
          </a:p>
          <a:p>
            <a:r>
              <a:rPr lang="en-US" dirty="0"/>
              <a:t>Region-based</a:t>
            </a:r>
          </a:p>
          <a:p>
            <a:r>
              <a:rPr lang="en-US" dirty="0"/>
              <a:t>Clustering-based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59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Image Segmentation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ABBB62-FAAD-4B82-B543-EFF39BE3685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partitions an image into regions called segments.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segmentation are connecting pixels by analyzing some similarity criteria: intensity, color, texture, histogram, features, 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2AFB6D-5099-4249-9ACF-88E9FF321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017" y="2615863"/>
            <a:ext cx="3824983" cy="25217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767C59-8083-4162-9C2E-8B2334812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556" y="2614506"/>
            <a:ext cx="4036477" cy="261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9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plate_informatika_slide">
  <a:themeElements>
    <a:clrScheme name="IEEE Corporate">
      <a:dk1>
        <a:sysClr val="windowText" lastClr="000000"/>
      </a:dk1>
      <a:lt1>
        <a:sysClr val="window" lastClr="FFFFFF"/>
      </a:lt1>
      <a:dk2>
        <a:srgbClr val="00678F"/>
      </a:dk2>
      <a:lt2>
        <a:srgbClr val="EEECE1"/>
      </a:lt2>
      <a:accent1>
        <a:srgbClr val="0066A1"/>
      </a:accent1>
      <a:accent2>
        <a:srgbClr val="E37222"/>
      </a:accent2>
      <a:accent3>
        <a:srgbClr val="71953D"/>
      </a:accent3>
      <a:accent4>
        <a:srgbClr val="6B1F7C"/>
      </a:accent4>
      <a:accent5>
        <a:srgbClr val="009FDB"/>
      </a:accent5>
      <a:accent6>
        <a:srgbClr val="810031"/>
      </a:accent6>
      <a:hlink>
        <a:srgbClr val="0066A1"/>
      </a:hlink>
      <a:folHlink>
        <a:srgbClr val="541868"/>
      </a:folHlink>
    </a:clrScheme>
    <a:fontScheme name="Office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/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ieee_presentation_template.pot</Template>
  <TotalTime>4593</TotalTime>
  <Words>625</Words>
  <Application>Microsoft Office PowerPoint</Application>
  <PresentationFormat>Widescreen</PresentationFormat>
  <Paragraphs>160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Arial-BoldMT</vt:lpstr>
      <vt:lpstr>Brush Script Std</vt:lpstr>
      <vt:lpstr>Calibri</vt:lpstr>
      <vt:lpstr>Cambria Math</vt:lpstr>
      <vt:lpstr>Lucida Grande</vt:lpstr>
      <vt:lpstr>Verdana</vt:lpstr>
      <vt:lpstr>Wingdings</vt:lpstr>
      <vt:lpstr>template_informatika_slide</vt:lpstr>
      <vt:lpstr>Computer Vision</vt:lpstr>
      <vt:lpstr>Agenda</vt:lpstr>
      <vt:lpstr>Computer Vision Tasks</vt:lpstr>
      <vt:lpstr>Computer Vision Tasks</vt:lpstr>
      <vt:lpstr>Computer Vision Tasks</vt:lpstr>
      <vt:lpstr>Image Segmentation</vt:lpstr>
      <vt:lpstr>Image Segmentation</vt:lpstr>
      <vt:lpstr>Image Segmentation</vt:lpstr>
      <vt:lpstr>Basic Image Segmentation</vt:lpstr>
      <vt:lpstr>Thresholding-Based Segmentation</vt:lpstr>
      <vt:lpstr>Thresholding: Binarization</vt:lpstr>
      <vt:lpstr>Thresholding: Binarization</vt:lpstr>
      <vt:lpstr>Thresholding: Binarization</vt:lpstr>
      <vt:lpstr>Thresholding: Binarization</vt:lpstr>
      <vt:lpstr>Thresholding: Otsu</vt:lpstr>
      <vt:lpstr>Thresholding: Otsu</vt:lpstr>
      <vt:lpstr>Region-Based Segmentation</vt:lpstr>
      <vt:lpstr>Region-Based Segmentation</vt:lpstr>
      <vt:lpstr>Region-Based Segmentation</vt:lpstr>
      <vt:lpstr>Region-Based: Seeded/Region Growing</vt:lpstr>
      <vt:lpstr>Region-Based:  Splitting  and Merging</vt:lpstr>
      <vt:lpstr>Clustering-Based Segmentation</vt:lpstr>
      <vt:lpstr>Clustering-Based: K-Means (SLIC)</vt:lpstr>
      <vt:lpstr>Clustering-Based: Mean-Shift</vt:lpstr>
      <vt:lpstr>Clustering-Based: Mean-Shift</vt:lpstr>
      <vt:lpstr>Clustering-Based: Mean-Shift</vt:lpstr>
      <vt:lpstr>Break, Question?</vt:lpstr>
    </vt:vector>
  </TitlesOfParts>
  <Company>IEEE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Anditya Arifianto</dc:creator>
  <cp:lastModifiedBy>Anditya Arifianto</cp:lastModifiedBy>
  <cp:revision>513</cp:revision>
  <dcterms:created xsi:type="dcterms:W3CDTF">2012-11-14T18:53:32Z</dcterms:created>
  <dcterms:modified xsi:type="dcterms:W3CDTF">2020-12-04T18:31:49Z</dcterms:modified>
</cp:coreProperties>
</file>